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49" Target="slides/slide36.xml" Type="http://schemas.openxmlformats.org/officeDocument/2006/relationships/slide"/><Relationship Id="rId5" Target="tableStyles.xml" Type="http://schemas.openxmlformats.org/officeDocument/2006/relationships/tableStyles"/><Relationship Id="rId50" Target="slides/slide37.xml" Type="http://schemas.openxmlformats.org/officeDocument/2006/relationships/slide"/><Relationship Id="rId51" Target="slides/slide38.xml" Type="http://schemas.openxmlformats.org/officeDocument/2006/relationships/slide"/><Relationship Id="rId52" Target="slides/slide39.xml" Type="http://schemas.openxmlformats.org/officeDocument/2006/relationships/slide"/><Relationship Id="rId53" Target="slides/slide40.xml" Type="http://schemas.openxmlformats.org/officeDocument/2006/relationships/slide"/><Relationship Id="rId54" Target="slides/slide41.xml" Type="http://schemas.openxmlformats.org/officeDocument/2006/relationships/slide"/><Relationship Id="rId55" Target="slides/slide42.xml" Type="http://schemas.openxmlformats.org/officeDocument/2006/relationships/slide"/><Relationship Id="rId56" Target="slides/slide43.xml" Type="http://schemas.openxmlformats.org/officeDocument/2006/relationships/slide"/><Relationship Id="rId57" Target="slides/slide44.xml" Type="http://schemas.openxmlformats.org/officeDocument/2006/relationships/slide"/><Relationship Id="rId58" Target="slides/slide45.xml" Type="http://schemas.openxmlformats.org/officeDocument/2006/relationships/slide"/><Relationship Id="rId59" Target="slides/slide46.xml" Type="http://schemas.openxmlformats.org/officeDocument/2006/relationships/slide"/><Relationship Id="rId6" Target="fonts/font6.fntdata" Type="http://schemas.openxmlformats.org/officeDocument/2006/relationships/font"/><Relationship Id="rId60" Target="slides/slide4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0.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3.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4.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6.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9.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2365018"/>
            <a:ext cx="10910396" cy="474402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Indicators of</a:t>
            </a:r>
          </a:p>
          <a:p>
            <a:pPr algn="ctr">
              <a:lnSpc>
                <a:spcPts val="12218"/>
              </a:lnSpc>
            </a:pPr>
            <a:r>
              <a:rPr lang="en-US" sz="12998">
                <a:solidFill>
                  <a:srgbClr val="000000"/>
                </a:solidFill>
                <a:latin typeface="DM Sans Bold"/>
              </a:rPr>
              <a:t>Stroke Prediction</a:t>
            </a:r>
          </a:p>
        </p:txBody>
      </p:sp>
      <p:sp>
        <p:nvSpPr>
          <p:cNvPr name="Freeform 18" id="18"/>
          <p:cNvSpPr/>
          <p:nvPr/>
        </p:nvSpPr>
        <p:spPr>
          <a:xfrm flipH="false" flipV="false" rot="0">
            <a:off x="3688802" y="1535654"/>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4241" y="4401643"/>
            <a:ext cx="11014147" cy="1795997"/>
          </a:xfrm>
          <a:prstGeom prst="rect">
            <a:avLst/>
          </a:prstGeom>
        </p:spPr>
        <p:txBody>
          <a:bodyPr anchor="t" rtlCol="false" tIns="0" lIns="0" bIns="0" rIns="0">
            <a:spAutoFit/>
          </a:bodyPr>
          <a:lstStyle/>
          <a:p>
            <a:pPr algn="ctr">
              <a:lnSpc>
                <a:spcPts val="6845"/>
              </a:lnSpc>
            </a:pPr>
            <a:r>
              <a:rPr lang="en-US" sz="7057">
                <a:solidFill>
                  <a:srgbClr val="000000"/>
                </a:solidFill>
                <a:latin typeface="DM Sans Bold"/>
              </a:rPr>
              <a:t>Exploration Data Analysis &amp; Visualization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28700" y="3143517"/>
            <a:ext cx="15125847" cy="6509019"/>
          </a:xfrm>
          <a:custGeom>
            <a:avLst/>
            <a:gdLst/>
            <a:ahLst/>
            <a:cxnLst/>
            <a:rect r="r" b="b" t="t" l="l"/>
            <a:pathLst>
              <a:path h="6509019" w="15125847">
                <a:moveTo>
                  <a:pt x="0" y="0"/>
                </a:moveTo>
                <a:lnTo>
                  <a:pt x="15125847" y="0"/>
                </a:lnTo>
                <a:lnTo>
                  <a:pt x="15125847" y="6509019"/>
                </a:lnTo>
                <a:lnTo>
                  <a:pt x="0" y="6509019"/>
                </a:lnTo>
                <a:lnTo>
                  <a:pt x="0" y="0"/>
                </a:lnTo>
                <a:close/>
              </a:path>
            </a:pathLst>
          </a:custGeom>
          <a:blipFill>
            <a:blip r:embed="rId3"/>
            <a:stretch>
              <a:fillRect l="0" t="0" r="0" b="0"/>
            </a:stretch>
          </a:blipFill>
        </p:spPr>
      </p:sp>
      <p:sp>
        <p:nvSpPr>
          <p:cNvPr name="TextBox 4" id="4"/>
          <p:cNvSpPr txBox="true"/>
          <p:nvPr/>
        </p:nvSpPr>
        <p:spPr>
          <a:xfrm rot="0">
            <a:off x="1606347" y="622427"/>
            <a:ext cx="15075307" cy="983995"/>
          </a:xfrm>
          <a:prstGeom prst="rect">
            <a:avLst/>
          </a:prstGeom>
        </p:spPr>
        <p:txBody>
          <a:bodyPr anchor="t" rtlCol="false" tIns="0" lIns="0" bIns="0" rIns="0">
            <a:spAutoFit/>
          </a:bodyPr>
          <a:lstStyle/>
          <a:p>
            <a:pPr algn="ctr">
              <a:lnSpc>
                <a:spcPts val="7371"/>
              </a:lnSpc>
            </a:pPr>
            <a:r>
              <a:rPr lang="en-US" sz="7599">
                <a:solidFill>
                  <a:srgbClr val="000000"/>
                </a:solidFill>
                <a:latin typeface="DM Sans Bold"/>
              </a:rPr>
              <a:t>Exploration Data Analysis </a:t>
            </a:r>
          </a:p>
        </p:txBody>
      </p:sp>
      <p:sp>
        <p:nvSpPr>
          <p:cNvPr name="TextBox 5" id="5"/>
          <p:cNvSpPr txBox="true"/>
          <p:nvPr/>
        </p:nvSpPr>
        <p:spPr>
          <a:xfrm rot="0">
            <a:off x="-3780128" y="2467749"/>
            <a:ext cx="15075307" cy="675768"/>
          </a:xfrm>
          <a:prstGeom prst="rect">
            <a:avLst/>
          </a:prstGeom>
        </p:spPr>
        <p:txBody>
          <a:bodyPr anchor="t" rtlCol="false" tIns="0" lIns="0" bIns="0" rIns="0">
            <a:spAutoFit/>
          </a:bodyPr>
          <a:lstStyle/>
          <a:p>
            <a:pPr algn="ctr">
              <a:lnSpc>
                <a:spcPts val="5044"/>
              </a:lnSpc>
            </a:pPr>
            <a:r>
              <a:rPr lang="en-US" sz="5200">
                <a:solidFill>
                  <a:srgbClr val="000000"/>
                </a:solidFill>
                <a:latin typeface="DM Sans Bold"/>
              </a:rPr>
              <a:t>Import Libraries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1606347" y="675885"/>
            <a:ext cx="15075307" cy="1779015"/>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Exploration Data Analysis &amp; Visualization</a:t>
            </a:r>
          </a:p>
        </p:txBody>
      </p:sp>
      <p:sp>
        <p:nvSpPr>
          <p:cNvPr name="Freeform 4" id="4"/>
          <p:cNvSpPr/>
          <p:nvPr/>
        </p:nvSpPr>
        <p:spPr>
          <a:xfrm flipH="false" flipV="false" rot="0">
            <a:off x="1028700" y="3146260"/>
            <a:ext cx="15621800" cy="6374230"/>
          </a:xfrm>
          <a:custGeom>
            <a:avLst/>
            <a:gdLst/>
            <a:ahLst/>
            <a:cxnLst/>
            <a:rect r="r" b="b" t="t" l="l"/>
            <a:pathLst>
              <a:path h="6374230" w="15621800">
                <a:moveTo>
                  <a:pt x="0" y="0"/>
                </a:moveTo>
                <a:lnTo>
                  <a:pt x="15621800" y="0"/>
                </a:lnTo>
                <a:lnTo>
                  <a:pt x="15621800" y="6374231"/>
                </a:lnTo>
                <a:lnTo>
                  <a:pt x="0" y="6374231"/>
                </a:lnTo>
                <a:lnTo>
                  <a:pt x="0" y="0"/>
                </a:lnTo>
                <a:close/>
              </a:path>
            </a:pathLst>
          </a:custGeom>
          <a:blipFill>
            <a:blip r:embed="rId3"/>
            <a:stretch>
              <a:fillRect l="0" t="0" r="-2853"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1544475" y="2816744"/>
            <a:ext cx="6417022" cy="5845422"/>
          </a:xfrm>
          <a:custGeom>
            <a:avLst/>
            <a:gdLst/>
            <a:ahLst/>
            <a:cxnLst/>
            <a:rect r="r" b="b" t="t" l="l"/>
            <a:pathLst>
              <a:path h="5845422" w="6417022">
                <a:moveTo>
                  <a:pt x="0" y="0"/>
                </a:moveTo>
                <a:lnTo>
                  <a:pt x="6417023" y="0"/>
                </a:lnTo>
                <a:lnTo>
                  <a:pt x="6417023" y="5845422"/>
                </a:lnTo>
                <a:lnTo>
                  <a:pt x="0" y="5845422"/>
                </a:lnTo>
                <a:lnTo>
                  <a:pt x="0" y="0"/>
                </a:lnTo>
                <a:close/>
              </a:path>
            </a:pathLst>
          </a:custGeom>
          <a:blipFill>
            <a:blip r:embed="rId3"/>
            <a:stretch>
              <a:fillRect l="0" t="0" r="0" b="0"/>
            </a:stretch>
          </a:blipFill>
        </p:spPr>
      </p:sp>
      <p:sp>
        <p:nvSpPr>
          <p:cNvPr name="Freeform 4" id="4"/>
          <p:cNvSpPr/>
          <p:nvPr/>
        </p:nvSpPr>
        <p:spPr>
          <a:xfrm flipH="false" flipV="false" rot="0">
            <a:off x="6756580" y="7988504"/>
            <a:ext cx="4143829" cy="2001166"/>
          </a:xfrm>
          <a:custGeom>
            <a:avLst/>
            <a:gdLst/>
            <a:ahLst/>
            <a:cxnLst/>
            <a:rect r="r" b="b" t="t" l="l"/>
            <a:pathLst>
              <a:path h="2001166" w="4143829">
                <a:moveTo>
                  <a:pt x="0" y="0"/>
                </a:moveTo>
                <a:lnTo>
                  <a:pt x="4143829" y="0"/>
                </a:lnTo>
                <a:lnTo>
                  <a:pt x="4143829" y="2001166"/>
                </a:lnTo>
                <a:lnTo>
                  <a:pt x="0" y="2001166"/>
                </a:lnTo>
                <a:lnTo>
                  <a:pt x="0" y="0"/>
                </a:lnTo>
                <a:close/>
              </a:path>
            </a:pathLst>
          </a:custGeom>
          <a:blipFill>
            <a:blip r:embed="rId4"/>
            <a:stretch>
              <a:fillRect l="0" t="0" r="0" b="0"/>
            </a:stretch>
          </a:blipFill>
        </p:spPr>
      </p:sp>
      <p:sp>
        <p:nvSpPr>
          <p:cNvPr name="Freeform 5" id="5"/>
          <p:cNvSpPr/>
          <p:nvPr/>
        </p:nvSpPr>
        <p:spPr>
          <a:xfrm flipH="false" flipV="false" rot="0">
            <a:off x="188730" y="3103212"/>
            <a:ext cx="11005577" cy="4437526"/>
          </a:xfrm>
          <a:custGeom>
            <a:avLst/>
            <a:gdLst/>
            <a:ahLst/>
            <a:cxnLst/>
            <a:rect r="r" b="b" t="t" l="l"/>
            <a:pathLst>
              <a:path h="4437526" w="11005577">
                <a:moveTo>
                  <a:pt x="0" y="0"/>
                </a:moveTo>
                <a:lnTo>
                  <a:pt x="11005577" y="0"/>
                </a:lnTo>
                <a:lnTo>
                  <a:pt x="11005577" y="4437527"/>
                </a:lnTo>
                <a:lnTo>
                  <a:pt x="0" y="4437527"/>
                </a:lnTo>
                <a:lnTo>
                  <a:pt x="0" y="0"/>
                </a:lnTo>
                <a:close/>
              </a:path>
            </a:pathLst>
          </a:custGeom>
          <a:blipFill>
            <a:blip r:embed="rId5"/>
            <a:stretch>
              <a:fillRect l="0" t="-1638" r="-953" b="-916"/>
            </a:stretch>
          </a:blipFill>
        </p:spPr>
      </p:sp>
      <p:sp>
        <p:nvSpPr>
          <p:cNvPr name="TextBox 6" id="6"/>
          <p:cNvSpPr txBox="true"/>
          <p:nvPr/>
        </p:nvSpPr>
        <p:spPr>
          <a:xfrm rot="0">
            <a:off x="1606347" y="675885"/>
            <a:ext cx="15075307" cy="1779015"/>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Exploration Data Analysis &amp; Visualization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8198030" y="3521531"/>
            <a:ext cx="9534185" cy="5736769"/>
          </a:xfrm>
          <a:custGeom>
            <a:avLst/>
            <a:gdLst/>
            <a:ahLst/>
            <a:cxnLst/>
            <a:rect r="r" b="b" t="t" l="l"/>
            <a:pathLst>
              <a:path h="5736769" w="9534185">
                <a:moveTo>
                  <a:pt x="0" y="0"/>
                </a:moveTo>
                <a:lnTo>
                  <a:pt x="9534185" y="0"/>
                </a:lnTo>
                <a:lnTo>
                  <a:pt x="9534185" y="5736769"/>
                </a:lnTo>
                <a:lnTo>
                  <a:pt x="0" y="5736769"/>
                </a:lnTo>
                <a:lnTo>
                  <a:pt x="0" y="0"/>
                </a:lnTo>
                <a:close/>
              </a:path>
            </a:pathLst>
          </a:custGeom>
          <a:blipFill>
            <a:blip r:embed="rId3"/>
            <a:stretch>
              <a:fillRect l="0" t="0" r="0" b="0"/>
            </a:stretch>
          </a:blipFill>
        </p:spPr>
      </p:sp>
      <p:sp>
        <p:nvSpPr>
          <p:cNvPr name="Freeform 4" id="4"/>
          <p:cNvSpPr/>
          <p:nvPr/>
        </p:nvSpPr>
        <p:spPr>
          <a:xfrm flipH="false" flipV="false" rot="0">
            <a:off x="688309" y="3521531"/>
            <a:ext cx="6043970" cy="5209067"/>
          </a:xfrm>
          <a:custGeom>
            <a:avLst/>
            <a:gdLst/>
            <a:ahLst/>
            <a:cxnLst/>
            <a:rect r="r" b="b" t="t" l="l"/>
            <a:pathLst>
              <a:path h="5209067" w="6043970">
                <a:moveTo>
                  <a:pt x="0" y="0"/>
                </a:moveTo>
                <a:lnTo>
                  <a:pt x="6043970" y="0"/>
                </a:lnTo>
                <a:lnTo>
                  <a:pt x="6043970" y="5209067"/>
                </a:lnTo>
                <a:lnTo>
                  <a:pt x="0" y="5209067"/>
                </a:lnTo>
                <a:lnTo>
                  <a:pt x="0" y="0"/>
                </a:lnTo>
                <a:close/>
              </a:path>
            </a:pathLst>
          </a:custGeom>
          <a:blipFill>
            <a:blip r:embed="rId4"/>
            <a:stretch>
              <a:fillRect l="0" t="0" r="0" b="0"/>
            </a:stretch>
          </a:blipFill>
        </p:spPr>
      </p:sp>
      <p:sp>
        <p:nvSpPr>
          <p:cNvPr name="TextBox 5" id="5"/>
          <p:cNvSpPr txBox="true"/>
          <p:nvPr/>
        </p:nvSpPr>
        <p:spPr>
          <a:xfrm rot="0">
            <a:off x="1606347" y="675885"/>
            <a:ext cx="15075307" cy="1779015"/>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Exploration Data Analysis &amp; Visualization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832674" y="3138066"/>
            <a:ext cx="14622651" cy="6120234"/>
          </a:xfrm>
          <a:custGeom>
            <a:avLst/>
            <a:gdLst/>
            <a:ahLst/>
            <a:cxnLst/>
            <a:rect r="r" b="b" t="t" l="l"/>
            <a:pathLst>
              <a:path h="6120234" w="14622651">
                <a:moveTo>
                  <a:pt x="0" y="0"/>
                </a:moveTo>
                <a:lnTo>
                  <a:pt x="14622652" y="0"/>
                </a:lnTo>
                <a:lnTo>
                  <a:pt x="14622652" y="6120234"/>
                </a:lnTo>
                <a:lnTo>
                  <a:pt x="0" y="6120234"/>
                </a:lnTo>
                <a:lnTo>
                  <a:pt x="0" y="0"/>
                </a:lnTo>
                <a:close/>
              </a:path>
            </a:pathLst>
          </a:custGeom>
          <a:blipFill>
            <a:blip r:embed="rId3"/>
            <a:stretch>
              <a:fillRect l="0" t="0" r="0" b="0"/>
            </a:stretch>
          </a:blipFill>
        </p:spPr>
      </p:sp>
      <p:sp>
        <p:nvSpPr>
          <p:cNvPr name="TextBox 4" id="4"/>
          <p:cNvSpPr txBox="true"/>
          <p:nvPr/>
        </p:nvSpPr>
        <p:spPr>
          <a:xfrm rot="0">
            <a:off x="1606347" y="653542"/>
            <a:ext cx="15075307" cy="912240"/>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Data Visualization</a:t>
            </a:r>
          </a:p>
        </p:txBody>
      </p:sp>
      <p:sp>
        <p:nvSpPr>
          <p:cNvPr name="TextBox 5" id="5"/>
          <p:cNvSpPr txBox="true"/>
          <p:nvPr/>
        </p:nvSpPr>
        <p:spPr>
          <a:xfrm rot="0">
            <a:off x="-583884" y="2097952"/>
            <a:ext cx="11778398" cy="469844"/>
          </a:xfrm>
          <a:prstGeom prst="rect">
            <a:avLst/>
          </a:prstGeom>
        </p:spPr>
        <p:txBody>
          <a:bodyPr anchor="t" rtlCol="false" tIns="0" lIns="0" bIns="0" rIns="0">
            <a:spAutoFit/>
          </a:bodyPr>
          <a:lstStyle/>
          <a:p>
            <a:pPr algn="ctr">
              <a:lnSpc>
                <a:spcPts val="3837"/>
              </a:lnSpc>
              <a:spcBef>
                <a:spcPct val="0"/>
              </a:spcBef>
            </a:pPr>
            <a:r>
              <a:rPr lang="en-US" sz="2842" spc="170">
                <a:solidFill>
                  <a:srgbClr val="000000"/>
                </a:solidFill>
                <a:latin typeface="DM Sans"/>
              </a:rPr>
              <a:t>Visualisasi variable Smoking_status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812536" y="2919176"/>
            <a:ext cx="14662928" cy="6339124"/>
          </a:xfrm>
          <a:custGeom>
            <a:avLst/>
            <a:gdLst/>
            <a:ahLst/>
            <a:cxnLst/>
            <a:rect r="r" b="b" t="t" l="l"/>
            <a:pathLst>
              <a:path h="6339124" w="14662928">
                <a:moveTo>
                  <a:pt x="0" y="0"/>
                </a:moveTo>
                <a:lnTo>
                  <a:pt x="14662928" y="0"/>
                </a:lnTo>
                <a:lnTo>
                  <a:pt x="14662928" y="6339124"/>
                </a:lnTo>
                <a:lnTo>
                  <a:pt x="0" y="6339124"/>
                </a:lnTo>
                <a:lnTo>
                  <a:pt x="0" y="0"/>
                </a:lnTo>
                <a:close/>
              </a:path>
            </a:pathLst>
          </a:custGeom>
          <a:blipFill>
            <a:blip r:embed="rId3"/>
            <a:stretch>
              <a:fillRect l="0" t="0" r="0" b="0"/>
            </a:stretch>
          </a:blipFill>
        </p:spPr>
      </p:sp>
      <p:sp>
        <p:nvSpPr>
          <p:cNvPr name="TextBox 4" id="4"/>
          <p:cNvSpPr txBox="true"/>
          <p:nvPr/>
        </p:nvSpPr>
        <p:spPr>
          <a:xfrm rot="0">
            <a:off x="1606347" y="653542"/>
            <a:ext cx="15075307" cy="912240"/>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Data Visualization</a:t>
            </a:r>
          </a:p>
        </p:txBody>
      </p:sp>
      <p:sp>
        <p:nvSpPr>
          <p:cNvPr name="TextBox 5" id="5"/>
          <p:cNvSpPr txBox="true"/>
          <p:nvPr/>
        </p:nvSpPr>
        <p:spPr>
          <a:xfrm rot="0">
            <a:off x="-1600512" y="2203121"/>
            <a:ext cx="11778398" cy="469844"/>
          </a:xfrm>
          <a:prstGeom prst="rect">
            <a:avLst/>
          </a:prstGeom>
        </p:spPr>
        <p:txBody>
          <a:bodyPr anchor="t" rtlCol="false" tIns="0" lIns="0" bIns="0" rIns="0">
            <a:spAutoFit/>
          </a:bodyPr>
          <a:lstStyle/>
          <a:p>
            <a:pPr algn="ctr">
              <a:lnSpc>
                <a:spcPts val="3837"/>
              </a:lnSpc>
              <a:spcBef>
                <a:spcPct val="0"/>
              </a:spcBef>
            </a:pPr>
            <a:r>
              <a:rPr lang="en-US" sz="2842" spc="170">
                <a:solidFill>
                  <a:srgbClr val="000000"/>
                </a:solidFill>
                <a:latin typeface="DM Sans"/>
              </a:rPr>
              <a:t>Visualisasi variable Gender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5729481" y="4212527"/>
            <a:ext cx="11879898" cy="1335205"/>
          </a:xfrm>
          <a:custGeom>
            <a:avLst/>
            <a:gdLst/>
            <a:ahLst/>
            <a:cxnLst/>
            <a:rect r="r" b="b" t="t" l="l"/>
            <a:pathLst>
              <a:path h="1335205" w="11879898">
                <a:moveTo>
                  <a:pt x="0" y="0"/>
                </a:moveTo>
                <a:lnTo>
                  <a:pt x="11879898" y="0"/>
                </a:lnTo>
                <a:lnTo>
                  <a:pt x="11879898" y="1335204"/>
                </a:lnTo>
                <a:lnTo>
                  <a:pt x="0" y="1335204"/>
                </a:lnTo>
                <a:lnTo>
                  <a:pt x="0" y="0"/>
                </a:lnTo>
                <a:close/>
              </a:path>
            </a:pathLst>
          </a:custGeom>
          <a:blipFill>
            <a:blip r:embed="rId3"/>
            <a:stretch>
              <a:fillRect l="0" t="0" r="0" b="0"/>
            </a:stretch>
          </a:blipFill>
        </p:spPr>
      </p:sp>
      <p:sp>
        <p:nvSpPr>
          <p:cNvPr name="Freeform 4" id="4"/>
          <p:cNvSpPr/>
          <p:nvPr/>
        </p:nvSpPr>
        <p:spPr>
          <a:xfrm flipH="false" flipV="false" rot="0">
            <a:off x="1028700" y="6605933"/>
            <a:ext cx="12761339" cy="1209304"/>
          </a:xfrm>
          <a:custGeom>
            <a:avLst/>
            <a:gdLst/>
            <a:ahLst/>
            <a:cxnLst/>
            <a:rect r="r" b="b" t="t" l="l"/>
            <a:pathLst>
              <a:path h="1209304" w="12761339">
                <a:moveTo>
                  <a:pt x="0" y="0"/>
                </a:moveTo>
                <a:lnTo>
                  <a:pt x="12761339" y="0"/>
                </a:lnTo>
                <a:lnTo>
                  <a:pt x="12761339" y="1209304"/>
                </a:lnTo>
                <a:lnTo>
                  <a:pt x="0" y="1209304"/>
                </a:lnTo>
                <a:lnTo>
                  <a:pt x="0" y="0"/>
                </a:lnTo>
                <a:close/>
              </a:path>
            </a:pathLst>
          </a:custGeom>
          <a:blipFill>
            <a:blip r:embed="rId4"/>
            <a:stretch>
              <a:fillRect l="0" t="0" r="0" b="0"/>
            </a:stretch>
          </a:blipFill>
        </p:spPr>
      </p:sp>
      <p:sp>
        <p:nvSpPr>
          <p:cNvPr name="TextBox 5" id="5"/>
          <p:cNvSpPr txBox="true"/>
          <p:nvPr/>
        </p:nvSpPr>
        <p:spPr>
          <a:xfrm rot="0">
            <a:off x="1606347" y="653542"/>
            <a:ext cx="15075307" cy="912240"/>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Data Visualization</a:t>
            </a:r>
          </a:p>
        </p:txBody>
      </p:sp>
      <p:sp>
        <p:nvSpPr>
          <p:cNvPr name="TextBox 6" id="6"/>
          <p:cNvSpPr txBox="true"/>
          <p:nvPr/>
        </p:nvSpPr>
        <p:spPr>
          <a:xfrm rot="0">
            <a:off x="-1390175" y="3034944"/>
            <a:ext cx="11778398" cy="563070"/>
          </a:xfrm>
          <a:prstGeom prst="rect">
            <a:avLst/>
          </a:prstGeom>
        </p:spPr>
        <p:txBody>
          <a:bodyPr anchor="t" rtlCol="false" tIns="0" lIns="0" bIns="0" rIns="0">
            <a:spAutoFit/>
          </a:bodyPr>
          <a:lstStyle/>
          <a:p>
            <a:pPr algn="ctr">
              <a:lnSpc>
                <a:spcPts val="4647"/>
              </a:lnSpc>
              <a:spcBef>
                <a:spcPct val="0"/>
              </a:spcBef>
            </a:pPr>
            <a:r>
              <a:rPr lang="en-US" sz="3442" spc="206">
                <a:solidFill>
                  <a:srgbClr val="000000"/>
                </a:solidFill>
                <a:latin typeface="DM Sans"/>
              </a:rPr>
              <a:t>Drop Data yang tidak di perlukan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1244162" y="2343980"/>
            <a:ext cx="4660986" cy="5994660"/>
          </a:xfrm>
          <a:custGeom>
            <a:avLst/>
            <a:gdLst/>
            <a:ahLst/>
            <a:cxnLst/>
            <a:rect r="r" b="b" t="t" l="l"/>
            <a:pathLst>
              <a:path h="5994660" w="4660986">
                <a:moveTo>
                  <a:pt x="0" y="0"/>
                </a:moveTo>
                <a:lnTo>
                  <a:pt x="4660985" y="0"/>
                </a:lnTo>
                <a:lnTo>
                  <a:pt x="4660985" y="5994660"/>
                </a:lnTo>
                <a:lnTo>
                  <a:pt x="0" y="5994660"/>
                </a:lnTo>
                <a:lnTo>
                  <a:pt x="0" y="0"/>
                </a:lnTo>
                <a:close/>
              </a:path>
            </a:pathLst>
          </a:custGeom>
          <a:blipFill>
            <a:blip r:embed="rId3"/>
            <a:stretch>
              <a:fillRect l="0" t="0" r="0" b="0"/>
            </a:stretch>
          </a:blipFill>
        </p:spPr>
      </p:sp>
      <p:sp>
        <p:nvSpPr>
          <p:cNvPr name="Freeform 4" id="4"/>
          <p:cNvSpPr/>
          <p:nvPr/>
        </p:nvSpPr>
        <p:spPr>
          <a:xfrm flipH="false" flipV="false" rot="0">
            <a:off x="2145690" y="2028475"/>
            <a:ext cx="6998310" cy="7943020"/>
          </a:xfrm>
          <a:custGeom>
            <a:avLst/>
            <a:gdLst/>
            <a:ahLst/>
            <a:cxnLst/>
            <a:rect r="r" b="b" t="t" l="l"/>
            <a:pathLst>
              <a:path h="7943020" w="6998310">
                <a:moveTo>
                  <a:pt x="0" y="0"/>
                </a:moveTo>
                <a:lnTo>
                  <a:pt x="6998310" y="0"/>
                </a:lnTo>
                <a:lnTo>
                  <a:pt x="6998310" y="7943020"/>
                </a:lnTo>
                <a:lnTo>
                  <a:pt x="0" y="7943020"/>
                </a:lnTo>
                <a:lnTo>
                  <a:pt x="0" y="0"/>
                </a:lnTo>
                <a:close/>
              </a:path>
            </a:pathLst>
          </a:custGeom>
          <a:blipFill>
            <a:blip r:embed="rId4"/>
            <a:stretch>
              <a:fillRect l="0" t="0" r="0" b="0"/>
            </a:stretch>
          </a:blipFill>
        </p:spPr>
      </p:sp>
      <p:sp>
        <p:nvSpPr>
          <p:cNvPr name="TextBox 5" id="5"/>
          <p:cNvSpPr txBox="true"/>
          <p:nvPr/>
        </p:nvSpPr>
        <p:spPr>
          <a:xfrm rot="0">
            <a:off x="1606347" y="653542"/>
            <a:ext cx="15075307" cy="912240"/>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Data Visualization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2034076" y="2554263"/>
            <a:ext cx="5225224" cy="5351514"/>
          </a:xfrm>
          <a:custGeom>
            <a:avLst/>
            <a:gdLst/>
            <a:ahLst/>
            <a:cxnLst/>
            <a:rect r="r" b="b" t="t" l="l"/>
            <a:pathLst>
              <a:path h="5351514" w="5225224">
                <a:moveTo>
                  <a:pt x="0" y="0"/>
                </a:moveTo>
                <a:lnTo>
                  <a:pt x="5225224" y="0"/>
                </a:lnTo>
                <a:lnTo>
                  <a:pt x="5225224" y="5351514"/>
                </a:lnTo>
                <a:lnTo>
                  <a:pt x="0" y="5351514"/>
                </a:lnTo>
                <a:lnTo>
                  <a:pt x="0" y="0"/>
                </a:lnTo>
                <a:close/>
              </a:path>
            </a:pathLst>
          </a:custGeom>
          <a:blipFill>
            <a:blip r:embed="rId3"/>
            <a:stretch>
              <a:fillRect l="0" t="0" r="0" b="0"/>
            </a:stretch>
          </a:blipFill>
        </p:spPr>
      </p:sp>
      <p:sp>
        <p:nvSpPr>
          <p:cNvPr name="Freeform 4" id="4"/>
          <p:cNvSpPr/>
          <p:nvPr/>
        </p:nvSpPr>
        <p:spPr>
          <a:xfrm flipH="false" flipV="false" rot="0">
            <a:off x="355243" y="2392131"/>
            <a:ext cx="10427729" cy="6502126"/>
          </a:xfrm>
          <a:custGeom>
            <a:avLst/>
            <a:gdLst/>
            <a:ahLst/>
            <a:cxnLst/>
            <a:rect r="r" b="b" t="t" l="l"/>
            <a:pathLst>
              <a:path h="6502126" w="10427729">
                <a:moveTo>
                  <a:pt x="0" y="0"/>
                </a:moveTo>
                <a:lnTo>
                  <a:pt x="10427729" y="0"/>
                </a:lnTo>
                <a:lnTo>
                  <a:pt x="10427729" y="6502126"/>
                </a:lnTo>
                <a:lnTo>
                  <a:pt x="0" y="6502126"/>
                </a:lnTo>
                <a:lnTo>
                  <a:pt x="0" y="0"/>
                </a:lnTo>
                <a:close/>
              </a:path>
            </a:pathLst>
          </a:custGeom>
          <a:blipFill>
            <a:blip r:embed="rId4"/>
            <a:stretch>
              <a:fillRect l="0" t="0" r="0" b="0"/>
            </a:stretch>
          </a:blipFill>
        </p:spPr>
      </p:sp>
      <p:sp>
        <p:nvSpPr>
          <p:cNvPr name="Freeform 5" id="5"/>
          <p:cNvSpPr/>
          <p:nvPr/>
        </p:nvSpPr>
        <p:spPr>
          <a:xfrm flipH="false" flipV="false" rot="0">
            <a:off x="5569107" y="8894257"/>
            <a:ext cx="8129731" cy="1392743"/>
          </a:xfrm>
          <a:custGeom>
            <a:avLst/>
            <a:gdLst/>
            <a:ahLst/>
            <a:cxnLst/>
            <a:rect r="r" b="b" t="t" l="l"/>
            <a:pathLst>
              <a:path h="1392743" w="8129731">
                <a:moveTo>
                  <a:pt x="0" y="0"/>
                </a:moveTo>
                <a:lnTo>
                  <a:pt x="8129731" y="0"/>
                </a:lnTo>
                <a:lnTo>
                  <a:pt x="8129731" y="1392743"/>
                </a:lnTo>
                <a:lnTo>
                  <a:pt x="0" y="1392743"/>
                </a:lnTo>
                <a:lnTo>
                  <a:pt x="0" y="0"/>
                </a:lnTo>
                <a:close/>
              </a:path>
            </a:pathLst>
          </a:custGeom>
          <a:blipFill>
            <a:blip r:embed="rId5"/>
            <a:stretch>
              <a:fillRect l="0" t="0" r="0" b="0"/>
            </a:stretch>
          </a:blipFill>
        </p:spPr>
      </p:sp>
      <p:sp>
        <p:nvSpPr>
          <p:cNvPr name="TextBox 6" id="6"/>
          <p:cNvSpPr txBox="true"/>
          <p:nvPr/>
        </p:nvSpPr>
        <p:spPr>
          <a:xfrm rot="0">
            <a:off x="1606347" y="653542"/>
            <a:ext cx="15075307" cy="912240"/>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Data Visualization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961891"/>
            <a:ext cx="8078286" cy="1030793"/>
          </a:xfrm>
          <a:prstGeom prst="rect">
            <a:avLst/>
          </a:prstGeom>
        </p:spPr>
        <p:txBody>
          <a:bodyPr anchor="t" rtlCol="false" tIns="0" lIns="0" bIns="0" rIns="0">
            <a:spAutoFit/>
          </a:bodyPr>
          <a:lstStyle/>
          <a:p>
            <a:pPr>
              <a:lnSpc>
                <a:spcPts val="7663"/>
              </a:lnSpc>
            </a:pPr>
            <a:r>
              <a:rPr lang="en-US" sz="7900">
                <a:solidFill>
                  <a:srgbClr val="000000"/>
                </a:solidFill>
                <a:latin typeface="DM Sans Bold"/>
              </a:rPr>
              <a:t>Group Members</a:t>
            </a:r>
          </a:p>
        </p:txBody>
      </p:sp>
      <p:sp>
        <p:nvSpPr>
          <p:cNvPr name="TextBox 5" id="5"/>
          <p:cNvSpPr txBox="true"/>
          <p:nvPr/>
        </p:nvSpPr>
        <p:spPr>
          <a:xfrm rot="0">
            <a:off x="1504950" y="4788507"/>
            <a:ext cx="7707571" cy="2084071"/>
          </a:xfrm>
          <a:prstGeom prst="rect">
            <a:avLst/>
          </a:prstGeom>
        </p:spPr>
        <p:txBody>
          <a:bodyPr anchor="t" rtlCol="false" tIns="0" lIns="0" bIns="0" rIns="0">
            <a:spAutoFit/>
          </a:bodyPr>
          <a:lstStyle/>
          <a:p>
            <a:pPr marL="669283" indent="-334641" lvl="1">
              <a:lnSpc>
                <a:spcPts val="4184"/>
              </a:lnSpc>
              <a:buFont typeface="Arial"/>
              <a:buChar char="•"/>
            </a:pPr>
            <a:r>
              <a:rPr lang="en-US" sz="3099" spc="185">
                <a:solidFill>
                  <a:srgbClr val="000000"/>
                </a:solidFill>
                <a:latin typeface="DM Sans"/>
              </a:rPr>
              <a:t>Rafi Aldino</a:t>
            </a:r>
          </a:p>
          <a:p>
            <a:pPr marL="669283" indent="-334641" lvl="1">
              <a:lnSpc>
                <a:spcPts val="4184"/>
              </a:lnSpc>
              <a:buFont typeface="Arial"/>
              <a:buChar char="•"/>
            </a:pPr>
            <a:r>
              <a:rPr lang="en-US" sz="3099" spc="185">
                <a:solidFill>
                  <a:srgbClr val="000000"/>
                </a:solidFill>
                <a:latin typeface="DM Sans"/>
              </a:rPr>
              <a:t>Muhammad Farhan Zaky</a:t>
            </a:r>
          </a:p>
          <a:p>
            <a:pPr marL="669283" indent="-334641" lvl="1">
              <a:lnSpc>
                <a:spcPts val="4184"/>
              </a:lnSpc>
              <a:buFont typeface="Arial"/>
              <a:buChar char="•"/>
            </a:pPr>
            <a:r>
              <a:rPr lang="en-US" sz="3099" spc="185">
                <a:solidFill>
                  <a:srgbClr val="000000"/>
                </a:solidFill>
                <a:latin typeface="DM Sans"/>
              </a:rPr>
              <a:t>Benedictus Arya Pradipta</a:t>
            </a:r>
          </a:p>
          <a:p>
            <a:pPr marL="669283" indent="-334641" lvl="1">
              <a:lnSpc>
                <a:spcPts val="4184"/>
              </a:lnSpc>
              <a:buFont typeface="Arial"/>
              <a:buChar char="•"/>
            </a:pPr>
            <a:r>
              <a:rPr lang="en-US" sz="3099" spc="185">
                <a:solidFill>
                  <a:srgbClr val="000000"/>
                </a:solidFill>
                <a:latin typeface="DM Sans"/>
              </a:rPr>
              <a:t>Kenny Budiarso Lawson </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595955" y="5772523"/>
            <a:ext cx="10127443" cy="4259205"/>
          </a:xfrm>
          <a:custGeom>
            <a:avLst/>
            <a:gdLst/>
            <a:ahLst/>
            <a:cxnLst/>
            <a:rect r="r" b="b" t="t" l="l"/>
            <a:pathLst>
              <a:path h="4259205" w="10127443">
                <a:moveTo>
                  <a:pt x="0" y="0"/>
                </a:moveTo>
                <a:lnTo>
                  <a:pt x="10127443" y="0"/>
                </a:lnTo>
                <a:lnTo>
                  <a:pt x="10127443" y="4259205"/>
                </a:lnTo>
                <a:lnTo>
                  <a:pt x="0" y="4259205"/>
                </a:lnTo>
                <a:lnTo>
                  <a:pt x="0" y="0"/>
                </a:lnTo>
                <a:close/>
              </a:path>
            </a:pathLst>
          </a:custGeom>
          <a:blipFill>
            <a:blip r:embed="rId3"/>
            <a:stretch>
              <a:fillRect l="0" t="0" r="0" b="0"/>
            </a:stretch>
          </a:blipFill>
        </p:spPr>
      </p:sp>
      <p:sp>
        <p:nvSpPr>
          <p:cNvPr name="Freeform 4" id="4"/>
          <p:cNvSpPr/>
          <p:nvPr/>
        </p:nvSpPr>
        <p:spPr>
          <a:xfrm flipH="false" flipV="false" rot="0">
            <a:off x="7421318" y="1379434"/>
            <a:ext cx="10400621" cy="4393088"/>
          </a:xfrm>
          <a:custGeom>
            <a:avLst/>
            <a:gdLst/>
            <a:ahLst/>
            <a:cxnLst/>
            <a:rect r="r" b="b" t="t" l="l"/>
            <a:pathLst>
              <a:path h="4393088" w="10400621">
                <a:moveTo>
                  <a:pt x="0" y="0"/>
                </a:moveTo>
                <a:lnTo>
                  <a:pt x="10400621" y="0"/>
                </a:lnTo>
                <a:lnTo>
                  <a:pt x="10400621" y="4393089"/>
                </a:lnTo>
                <a:lnTo>
                  <a:pt x="0" y="4393089"/>
                </a:lnTo>
                <a:lnTo>
                  <a:pt x="0" y="0"/>
                </a:lnTo>
                <a:close/>
              </a:path>
            </a:pathLst>
          </a:custGeom>
          <a:blipFill>
            <a:blip r:embed="rId4"/>
            <a:stretch>
              <a:fillRect l="0" t="0" r="0" b="0"/>
            </a:stretch>
          </a:blipFill>
        </p:spPr>
      </p:sp>
      <p:sp>
        <p:nvSpPr>
          <p:cNvPr name="TextBox 5" id="5"/>
          <p:cNvSpPr txBox="true"/>
          <p:nvPr/>
        </p:nvSpPr>
        <p:spPr>
          <a:xfrm rot="0">
            <a:off x="-3231404" y="161925"/>
            <a:ext cx="15075307" cy="912240"/>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Data Visualization</a:t>
            </a:r>
          </a:p>
        </p:txBody>
      </p:sp>
      <p:sp>
        <p:nvSpPr>
          <p:cNvPr name="TextBox 6" id="6"/>
          <p:cNvSpPr txBox="true"/>
          <p:nvPr/>
        </p:nvSpPr>
        <p:spPr>
          <a:xfrm rot="0">
            <a:off x="-1793287" y="2980118"/>
            <a:ext cx="11778398" cy="1144095"/>
          </a:xfrm>
          <a:prstGeom prst="rect">
            <a:avLst/>
          </a:prstGeom>
        </p:spPr>
        <p:txBody>
          <a:bodyPr anchor="t" rtlCol="false" tIns="0" lIns="0" bIns="0" rIns="0">
            <a:spAutoFit/>
          </a:bodyPr>
          <a:lstStyle/>
          <a:p>
            <a:pPr algn="ctr">
              <a:lnSpc>
                <a:spcPts val="4647"/>
              </a:lnSpc>
            </a:pPr>
            <a:r>
              <a:rPr lang="en-US" sz="3442" spc="206">
                <a:solidFill>
                  <a:srgbClr val="000000"/>
                </a:solidFill>
                <a:latin typeface="DM Sans"/>
              </a:rPr>
              <a:t>Before and After </a:t>
            </a:r>
          </a:p>
          <a:p>
            <a:pPr algn="ctr">
              <a:lnSpc>
                <a:spcPts val="4647"/>
              </a:lnSpc>
              <a:spcBef>
                <a:spcPct val="0"/>
              </a:spcBef>
            </a:pPr>
            <a:r>
              <a:rPr lang="en-US" sz="3442" spc="206">
                <a:solidFill>
                  <a:srgbClr val="000000"/>
                </a:solidFill>
                <a:latin typeface="DM Sans"/>
              </a:rPr>
              <a:t>Drop Nun Variable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178377" y="1990111"/>
            <a:ext cx="13859648" cy="7817066"/>
          </a:xfrm>
          <a:custGeom>
            <a:avLst/>
            <a:gdLst/>
            <a:ahLst/>
            <a:cxnLst/>
            <a:rect r="r" b="b" t="t" l="l"/>
            <a:pathLst>
              <a:path h="7817066" w="13859648">
                <a:moveTo>
                  <a:pt x="0" y="0"/>
                </a:moveTo>
                <a:lnTo>
                  <a:pt x="13859649" y="0"/>
                </a:lnTo>
                <a:lnTo>
                  <a:pt x="13859649" y="7817066"/>
                </a:lnTo>
                <a:lnTo>
                  <a:pt x="0" y="7817066"/>
                </a:lnTo>
                <a:lnTo>
                  <a:pt x="0" y="0"/>
                </a:lnTo>
                <a:close/>
              </a:path>
            </a:pathLst>
          </a:custGeom>
          <a:blipFill>
            <a:blip r:embed="rId3"/>
            <a:stretch>
              <a:fillRect l="0" t="0" r="0" b="0"/>
            </a:stretch>
          </a:blipFill>
        </p:spPr>
      </p:sp>
      <p:sp>
        <p:nvSpPr>
          <p:cNvPr name="TextBox 4" id="4"/>
          <p:cNvSpPr txBox="true"/>
          <p:nvPr/>
        </p:nvSpPr>
        <p:spPr>
          <a:xfrm rot="0">
            <a:off x="1606347" y="653542"/>
            <a:ext cx="15075307" cy="912240"/>
          </a:xfrm>
          <a:prstGeom prst="rect">
            <a:avLst/>
          </a:prstGeom>
        </p:spPr>
        <p:txBody>
          <a:bodyPr anchor="t" rtlCol="false" tIns="0" lIns="0" bIns="0" rIns="0">
            <a:spAutoFit/>
          </a:bodyPr>
          <a:lstStyle/>
          <a:p>
            <a:pPr algn="ctr">
              <a:lnSpc>
                <a:spcPts val="6886"/>
              </a:lnSpc>
            </a:pPr>
            <a:r>
              <a:rPr lang="en-US" sz="7099">
                <a:solidFill>
                  <a:srgbClr val="000000"/>
                </a:solidFill>
                <a:latin typeface="DM Sans Bold"/>
              </a:rPr>
              <a:t>Data Visualization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4241" y="4834827"/>
            <a:ext cx="11014147" cy="929629"/>
          </a:xfrm>
          <a:prstGeom prst="rect">
            <a:avLst/>
          </a:prstGeom>
        </p:spPr>
        <p:txBody>
          <a:bodyPr anchor="t" rtlCol="false" tIns="0" lIns="0" bIns="0" rIns="0">
            <a:spAutoFit/>
          </a:bodyPr>
          <a:lstStyle/>
          <a:p>
            <a:pPr algn="ctr">
              <a:lnSpc>
                <a:spcPts val="6845"/>
              </a:lnSpc>
            </a:pPr>
            <a:r>
              <a:rPr lang="en-US" sz="7057">
                <a:solidFill>
                  <a:srgbClr val="000000"/>
                </a:solidFill>
                <a:latin typeface="DM Sans Bold"/>
              </a:rPr>
              <a:t>Data Processing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953171" y="2281998"/>
            <a:ext cx="12169903" cy="6976302"/>
          </a:xfrm>
          <a:custGeom>
            <a:avLst/>
            <a:gdLst/>
            <a:ahLst/>
            <a:cxnLst/>
            <a:rect r="r" b="b" t="t" l="l"/>
            <a:pathLst>
              <a:path h="6976302" w="12169903">
                <a:moveTo>
                  <a:pt x="0" y="0"/>
                </a:moveTo>
                <a:lnTo>
                  <a:pt x="12169903" y="0"/>
                </a:lnTo>
                <a:lnTo>
                  <a:pt x="12169903" y="6976302"/>
                </a:lnTo>
                <a:lnTo>
                  <a:pt x="0" y="6976302"/>
                </a:lnTo>
                <a:lnTo>
                  <a:pt x="0" y="0"/>
                </a:lnTo>
                <a:close/>
              </a:path>
            </a:pathLst>
          </a:custGeom>
          <a:blipFill>
            <a:blip r:embed="rId3"/>
            <a:stretch>
              <a:fillRect l="0" t="0" r="0" b="0"/>
            </a:stretch>
          </a:blipFill>
        </p:spPr>
      </p:sp>
      <p:sp>
        <p:nvSpPr>
          <p:cNvPr name="TextBox 4" id="4"/>
          <p:cNvSpPr txBox="true"/>
          <p:nvPr/>
        </p:nvSpPr>
        <p:spPr>
          <a:xfrm rot="0">
            <a:off x="5147412" y="888990"/>
            <a:ext cx="7993176" cy="1043306"/>
          </a:xfrm>
          <a:prstGeom prst="rect">
            <a:avLst/>
          </a:prstGeom>
        </p:spPr>
        <p:txBody>
          <a:bodyPr anchor="t" rtlCol="false" tIns="0" lIns="0" bIns="0" rIns="0">
            <a:spAutoFit/>
          </a:bodyPr>
          <a:lstStyle/>
          <a:p>
            <a:pPr algn="ctr" marL="0" indent="0" lvl="1">
              <a:lnSpc>
                <a:spcPts val="7760"/>
              </a:lnSpc>
              <a:spcBef>
                <a:spcPct val="0"/>
              </a:spcBef>
            </a:pPr>
            <a:r>
              <a:rPr lang="en-US" sz="8000">
                <a:solidFill>
                  <a:srgbClr val="000000"/>
                </a:solidFill>
                <a:latin typeface="DM Sans Bold"/>
              </a:rPr>
              <a:t>Data Processing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620157" y="2323529"/>
            <a:ext cx="15047685" cy="6303760"/>
          </a:xfrm>
          <a:custGeom>
            <a:avLst/>
            <a:gdLst/>
            <a:ahLst/>
            <a:cxnLst/>
            <a:rect r="r" b="b" t="t" l="l"/>
            <a:pathLst>
              <a:path h="6303760" w="15047685">
                <a:moveTo>
                  <a:pt x="0" y="0"/>
                </a:moveTo>
                <a:lnTo>
                  <a:pt x="15047686" y="0"/>
                </a:lnTo>
                <a:lnTo>
                  <a:pt x="15047686" y="6303760"/>
                </a:lnTo>
                <a:lnTo>
                  <a:pt x="0" y="6303760"/>
                </a:lnTo>
                <a:lnTo>
                  <a:pt x="0" y="0"/>
                </a:lnTo>
                <a:close/>
              </a:path>
            </a:pathLst>
          </a:custGeom>
          <a:blipFill>
            <a:blip r:embed="rId3"/>
            <a:stretch>
              <a:fillRect l="0" t="0" r="0" b="0"/>
            </a:stretch>
          </a:blipFill>
        </p:spPr>
      </p:sp>
      <p:sp>
        <p:nvSpPr>
          <p:cNvPr name="TextBox 4" id="4"/>
          <p:cNvSpPr txBox="true"/>
          <p:nvPr/>
        </p:nvSpPr>
        <p:spPr>
          <a:xfrm rot="0">
            <a:off x="5147412" y="888990"/>
            <a:ext cx="7993176" cy="1043306"/>
          </a:xfrm>
          <a:prstGeom prst="rect">
            <a:avLst/>
          </a:prstGeom>
        </p:spPr>
        <p:txBody>
          <a:bodyPr anchor="t" rtlCol="false" tIns="0" lIns="0" bIns="0" rIns="0">
            <a:spAutoFit/>
          </a:bodyPr>
          <a:lstStyle/>
          <a:p>
            <a:pPr algn="ctr" marL="0" indent="0" lvl="1">
              <a:lnSpc>
                <a:spcPts val="7760"/>
              </a:lnSpc>
              <a:spcBef>
                <a:spcPct val="0"/>
              </a:spcBef>
            </a:pPr>
            <a:r>
              <a:rPr lang="en-US" sz="8000">
                <a:solidFill>
                  <a:srgbClr val="000000"/>
                </a:solidFill>
                <a:latin typeface="DM Sans Bold"/>
              </a:rPr>
              <a:t>Data Processing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94241" y="4401643"/>
            <a:ext cx="11014147" cy="1795997"/>
          </a:xfrm>
          <a:prstGeom prst="rect">
            <a:avLst/>
          </a:prstGeom>
        </p:spPr>
        <p:txBody>
          <a:bodyPr anchor="t" rtlCol="false" tIns="0" lIns="0" bIns="0" rIns="0">
            <a:spAutoFit/>
          </a:bodyPr>
          <a:lstStyle/>
          <a:p>
            <a:pPr algn="ctr">
              <a:lnSpc>
                <a:spcPts val="6845"/>
              </a:lnSpc>
            </a:pPr>
            <a:r>
              <a:rPr lang="en-US" sz="7057">
                <a:solidFill>
                  <a:srgbClr val="000000"/>
                </a:solidFill>
                <a:latin typeface="DM Sans Bold"/>
              </a:rPr>
              <a:t>Data Modeling</a:t>
            </a:r>
          </a:p>
          <a:p>
            <a:pPr algn="ctr">
              <a:lnSpc>
                <a:spcPts val="6845"/>
              </a:lnSpc>
            </a:pPr>
            <a:r>
              <a:rPr lang="en-US" sz="7057">
                <a:solidFill>
                  <a:srgbClr val="000000"/>
                </a:solidFill>
                <a:latin typeface="DM Sans Bold"/>
              </a:rPr>
              <a:t>Machine Learning</a:t>
            </a:r>
            <a:r>
              <a:rPr lang="en-US" sz="7057">
                <a:solidFill>
                  <a:srgbClr val="000000"/>
                </a:solidFill>
                <a:latin typeface="DM Sans Bold"/>
              </a:rPr>
              <a: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860422" y="2695721"/>
            <a:ext cx="12567157" cy="6979042"/>
          </a:xfrm>
          <a:custGeom>
            <a:avLst/>
            <a:gdLst/>
            <a:ahLst/>
            <a:cxnLst/>
            <a:rect r="r" b="b" t="t" l="l"/>
            <a:pathLst>
              <a:path h="6979042" w="12567157">
                <a:moveTo>
                  <a:pt x="0" y="0"/>
                </a:moveTo>
                <a:lnTo>
                  <a:pt x="12567156" y="0"/>
                </a:lnTo>
                <a:lnTo>
                  <a:pt x="12567156" y="6979042"/>
                </a:lnTo>
                <a:lnTo>
                  <a:pt x="0" y="6979042"/>
                </a:lnTo>
                <a:lnTo>
                  <a:pt x="0" y="0"/>
                </a:lnTo>
                <a:close/>
              </a:path>
            </a:pathLst>
          </a:custGeom>
          <a:blipFill>
            <a:blip r:embed="rId3"/>
            <a:stretch>
              <a:fillRect l="0" t="0" r="0" b="0"/>
            </a:stretch>
          </a:blipFill>
        </p:spPr>
      </p:sp>
      <p:sp>
        <p:nvSpPr>
          <p:cNvPr name="TextBox 4" id="4"/>
          <p:cNvSpPr txBox="true"/>
          <p:nvPr/>
        </p:nvSpPr>
        <p:spPr>
          <a:xfrm rot="0">
            <a:off x="3476476" y="366961"/>
            <a:ext cx="11335047" cy="2271610"/>
          </a:xfrm>
          <a:prstGeom prst="rect">
            <a:avLst/>
          </a:prstGeom>
        </p:spPr>
        <p:txBody>
          <a:bodyPr anchor="t" rtlCol="false" tIns="0" lIns="0" bIns="0" rIns="0">
            <a:spAutoFit/>
          </a:bodyPr>
          <a:lstStyle/>
          <a:p>
            <a:pPr algn="ctr">
              <a:lnSpc>
                <a:spcPts val="9106"/>
              </a:lnSpc>
              <a:spcBef>
                <a:spcPct val="0"/>
              </a:spcBef>
            </a:pPr>
            <a:r>
              <a:rPr lang="en-US" sz="6504">
                <a:solidFill>
                  <a:srgbClr val="000000"/>
                </a:solidFill>
                <a:latin typeface="DM Sans Bold"/>
              </a:rPr>
              <a:t>Machine Learning  </a:t>
            </a:r>
          </a:p>
          <a:p>
            <a:pPr algn="ctr">
              <a:lnSpc>
                <a:spcPts val="9106"/>
              </a:lnSpc>
              <a:spcBef>
                <a:spcPct val="0"/>
              </a:spcBef>
            </a:pPr>
            <a:r>
              <a:rPr lang="en-US" sz="6504">
                <a:solidFill>
                  <a:srgbClr val="000000"/>
                </a:solidFill>
                <a:latin typeface="DM Sans Bold"/>
              </a:rPr>
              <a:t>classification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660690" y="2657621"/>
            <a:ext cx="12966620" cy="6990989"/>
          </a:xfrm>
          <a:custGeom>
            <a:avLst/>
            <a:gdLst/>
            <a:ahLst/>
            <a:cxnLst/>
            <a:rect r="r" b="b" t="t" l="l"/>
            <a:pathLst>
              <a:path h="6990989" w="12966620">
                <a:moveTo>
                  <a:pt x="0" y="0"/>
                </a:moveTo>
                <a:lnTo>
                  <a:pt x="12966620" y="0"/>
                </a:lnTo>
                <a:lnTo>
                  <a:pt x="12966620" y="6990989"/>
                </a:lnTo>
                <a:lnTo>
                  <a:pt x="0" y="6990989"/>
                </a:lnTo>
                <a:lnTo>
                  <a:pt x="0" y="0"/>
                </a:lnTo>
                <a:close/>
              </a:path>
            </a:pathLst>
          </a:custGeom>
          <a:blipFill>
            <a:blip r:embed="rId3"/>
            <a:stretch>
              <a:fillRect l="0" t="0" r="0" b="0"/>
            </a:stretch>
          </a:blipFill>
        </p:spPr>
      </p:sp>
      <p:sp>
        <p:nvSpPr>
          <p:cNvPr name="TextBox 4" id="4"/>
          <p:cNvSpPr txBox="true"/>
          <p:nvPr/>
        </p:nvSpPr>
        <p:spPr>
          <a:xfrm rot="0">
            <a:off x="3476476" y="366961"/>
            <a:ext cx="11335047" cy="3428109"/>
          </a:xfrm>
          <a:prstGeom prst="rect">
            <a:avLst/>
          </a:prstGeom>
        </p:spPr>
        <p:txBody>
          <a:bodyPr anchor="t" rtlCol="false" tIns="0" lIns="0" bIns="0" rIns="0">
            <a:spAutoFit/>
          </a:bodyPr>
          <a:lstStyle/>
          <a:p>
            <a:pPr algn="ctr">
              <a:lnSpc>
                <a:spcPts val="9106"/>
              </a:lnSpc>
            </a:pPr>
            <a:r>
              <a:rPr lang="en-US" sz="6504">
                <a:solidFill>
                  <a:srgbClr val="000000"/>
                </a:solidFill>
                <a:latin typeface="DM Sans Bold"/>
              </a:rPr>
              <a:t>Machine Learning</a:t>
            </a:r>
            <a:r>
              <a:rPr lang="en-US" sz="6504">
                <a:solidFill>
                  <a:srgbClr val="000000"/>
                </a:solidFill>
                <a:latin typeface="DM Sans Bold"/>
              </a:rPr>
              <a:t> </a:t>
            </a:r>
          </a:p>
          <a:p>
            <a:pPr algn="ctr">
              <a:lnSpc>
                <a:spcPts val="9106"/>
              </a:lnSpc>
            </a:pPr>
            <a:r>
              <a:rPr lang="en-US" sz="6504">
                <a:solidFill>
                  <a:srgbClr val="000000"/>
                </a:solidFill>
                <a:latin typeface="DM Sans Bold"/>
              </a:rPr>
              <a:t>classification</a:t>
            </a:r>
          </a:p>
          <a:p>
            <a:pPr algn="ctr">
              <a:lnSpc>
                <a:spcPts val="9106"/>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4958859" y="2752871"/>
            <a:ext cx="8370281" cy="7017766"/>
          </a:xfrm>
          <a:custGeom>
            <a:avLst/>
            <a:gdLst/>
            <a:ahLst/>
            <a:cxnLst/>
            <a:rect r="r" b="b" t="t" l="l"/>
            <a:pathLst>
              <a:path h="7017766" w="8370281">
                <a:moveTo>
                  <a:pt x="0" y="0"/>
                </a:moveTo>
                <a:lnTo>
                  <a:pt x="8370282" y="0"/>
                </a:lnTo>
                <a:lnTo>
                  <a:pt x="8370282" y="7017766"/>
                </a:lnTo>
                <a:lnTo>
                  <a:pt x="0" y="7017766"/>
                </a:lnTo>
                <a:lnTo>
                  <a:pt x="0" y="0"/>
                </a:lnTo>
                <a:close/>
              </a:path>
            </a:pathLst>
          </a:custGeom>
          <a:blipFill>
            <a:blip r:embed="rId3"/>
            <a:stretch>
              <a:fillRect l="0" t="0" r="0" b="0"/>
            </a:stretch>
          </a:blipFill>
        </p:spPr>
      </p:sp>
      <p:sp>
        <p:nvSpPr>
          <p:cNvPr name="TextBox 4" id="4"/>
          <p:cNvSpPr txBox="true"/>
          <p:nvPr/>
        </p:nvSpPr>
        <p:spPr>
          <a:xfrm rot="0">
            <a:off x="3476476" y="366961"/>
            <a:ext cx="11335047" cy="3428109"/>
          </a:xfrm>
          <a:prstGeom prst="rect">
            <a:avLst/>
          </a:prstGeom>
        </p:spPr>
        <p:txBody>
          <a:bodyPr anchor="t" rtlCol="false" tIns="0" lIns="0" bIns="0" rIns="0">
            <a:spAutoFit/>
          </a:bodyPr>
          <a:lstStyle/>
          <a:p>
            <a:pPr algn="ctr">
              <a:lnSpc>
                <a:spcPts val="9106"/>
              </a:lnSpc>
            </a:pPr>
            <a:r>
              <a:rPr lang="en-US" sz="6504">
                <a:solidFill>
                  <a:srgbClr val="000000"/>
                </a:solidFill>
                <a:latin typeface="DM Sans Bold"/>
              </a:rPr>
              <a:t>Machine Learning</a:t>
            </a:r>
            <a:r>
              <a:rPr lang="en-US" sz="6504">
                <a:solidFill>
                  <a:srgbClr val="000000"/>
                </a:solidFill>
                <a:latin typeface="DM Sans Bold"/>
              </a:rPr>
              <a:t> </a:t>
            </a:r>
          </a:p>
          <a:p>
            <a:pPr algn="ctr">
              <a:lnSpc>
                <a:spcPts val="9106"/>
              </a:lnSpc>
            </a:pPr>
            <a:r>
              <a:rPr lang="en-US" sz="6504">
                <a:solidFill>
                  <a:srgbClr val="000000"/>
                </a:solidFill>
                <a:latin typeface="DM Sans Bold"/>
              </a:rPr>
              <a:t>classification</a:t>
            </a:r>
          </a:p>
          <a:p>
            <a:pPr algn="ctr">
              <a:lnSpc>
                <a:spcPts val="9106"/>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593934" y="2638571"/>
            <a:ext cx="15100133" cy="6116996"/>
          </a:xfrm>
          <a:custGeom>
            <a:avLst/>
            <a:gdLst/>
            <a:ahLst/>
            <a:cxnLst/>
            <a:rect r="r" b="b" t="t" l="l"/>
            <a:pathLst>
              <a:path h="6116996" w="15100133">
                <a:moveTo>
                  <a:pt x="0" y="0"/>
                </a:moveTo>
                <a:lnTo>
                  <a:pt x="15100132" y="0"/>
                </a:lnTo>
                <a:lnTo>
                  <a:pt x="15100132" y="6116996"/>
                </a:lnTo>
                <a:lnTo>
                  <a:pt x="0" y="6116996"/>
                </a:lnTo>
                <a:lnTo>
                  <a:pt x="0" y="0"/>
                </a:lnTo>
                <a:close/>
              </a:path>
            </a:pathLst>
          </a:custGeom>
          <a:blipFill>
            <a:blip r:embed="rId3"/>
            <a:stretch>
              <a:fillRect l="0" t="0" r="0" b="0"/>
            </a:stretch>
          </a:blipFill>
        </p:spPr>
      </p:sp>
      <p:sp>
        <p:nvSpPr>
          <p:cNvPr name="Freeform 4" id="4"/>
          <p:cNvSpPr/>
          <p:nvPr/>
        </p:nvSpPr>
        <p:spPr>
          <a:xfrm flipH="false" flipV="false" rot="0">
            <a:off x="3963880" y="8831474"/>
            <a:ext cx="10360241" cy="853653"/>
          </a:xfrm>
          <a:custGeom>
            <a:avLst/>
            <a:gdLst/>
            <a:ahLst/>
            <a:cxnLst/>
            <a:rect r="r" b="b" t="t" l="l"/>
            <a:pathLst>
              <a:path h="853653" w="10360241">
                <a:moveTo>
                  <a:pt x="0" y="0"/>
                </a:moveTo>
                <a:lnTo>
                  <a:pt x="10360240" y="0"/>
                </a:lnTo>
                <a:lnTo>
                  <a:pt x="10360240" y="853652"/>
                </a:lnTo>
                <a:lnTo>
                  <a:pt x="0" y="853652"/>
                </a:lnTo>
                <a:lnTo>
                  <a:pt x="0" y="0"/>
                </a:lnTo>
                <a:close/>
              </a:path>
            </a:pathLst>
          </a:custGeom>
          <a:blipFill>
            <a:blip r:embed="rId4"/>
            <a:stretch>
              <a:fillRect l="0" t="0" r="0" b="0"/>
            </a:stretch>
          </a:blipFill>
        </p:spPr>
      </p:sp>
      <p:sp>
        <p:nvSpPr>
          <p:cNvPr name="TextBox 5" id="5"/>
          <p:cNvSpPr txBox="true"/>
          <p:nvPr/>
        </p:nvSpPr>
        <p:spPr>
          <a:xfrm rot="0">
            <a:off x="3720178" y="383115"/>
            <a:ext cx="10847644" cy="3286026"/>
          </a:xfrm>
          <a:prstGeom prst="rect">
            <a:avLst/>
          </a:prstGeom>
        </p:spPr>
        <p:txBody>
          <a:bodyPr anchor="t" rtlCol="false" tIns="0" lIns="0" bIns="0" rIns="0">
            <a:spAutoFit/>
          </a:bodyPr>
          <a:lstStyle/>
          <a:p>
            <a:pPr algn="ctr">
              <a:lnSpc>
                <a:spcPts val="8714"/>
              </a:lnSpc>
            </a:pPr>
            <a:r>
              <a:rPr lang="en-US" sz="6224">
                <a:solidFill>
                  <a:srgbClr val="000000"/>
                </a:solidFill>
                <a:latin typeface="DM Sans Bold"/>
              </a:rPr>
              <a:t>Machine Learning</a:t>
            </a:r>
            <a:r>
              <a:rPr lang="en-US" sz="6224">
                <a:solidFill>
                  <a:srgbClr val="000000"/>
                </a:solidFill>
                <a:latin typeface="DM Sans Bold"/>
              </a:rPr>
              <a:t> </a:t>
            </a:r>
          </a:p>
          <a:p>
            <a:pPr algn="ctr">
              <a:lnSpc>
                <a:spcPts val="8714"/>
              </a:lnSpc>
            </a:pPr>
            <a:r>
              <a:rPr lang="en-US" sz="6224">
                <a:solidFill>
                  <a:srgbClr val="000000"/>
                </a:solidFill>
                <a:latin typeface="DM Sans Bold"/>
              </a:rPr>
              <a:t>classification</a:t>
            </a:r>
          </a:p>
          <a:p>
            <a:pPr algn="ctr">
              <a:lnSpc>
                <a:spcPts val="871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3564439" y="1558776"/>
            <a:ext cx="11159122" cy="11772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Tabel of Content</a:t>
            </a:r>
          </a:p>
        </p:txBody>
      </p:sp>
      <p:sp>
        <p:nvSpPr>
          <p:cNvPr name="TextBox 4" id="4"/>
          <p:cNvSpPr txBox="true"/>
          <p:nvPr/>
        </p:nvSpPr>
        <p:spPr>
          <a:xfrm rot="0">
            <a:off x="1028700" y="3768216"/>
            <a:ext cx="9316968" cy="4715280"/>
          </a:xfrm>
          <a:prstGeom prst="rect">
            <a:avLst/>
          </a:prstGeom>
        </p:spPr>
        <p:txBody>
          <a:bodyPr anchor="t" rtlCol="false" tIns="0" lIns="0" bIns="0" rIns="0">
            <a:spAutoFit/>
          </a:bodyPr>
          <a:lstStyle/>
          <a:p>
            <a:pPr algn="just" marL="859007" indent="-429504" lvl="1">
              <a:lnSpc>
                <a:spcPts val="5371"/>
              </a:lnSpc>
              <a:buFont typeface="Arial"/>
              <a:buChar char="•"/>
            </a:pPr>
            <a:r>
              <a:rPr lang="en-US" sz="3978" spc="238">
                <a:solidFill>
                  <a:srgbClr val="000000"/>
                </a:solidFill>
                <a:latin typeface="DM Sans Bold"/>
              </a:rPr>
              <a:t>Business Understanding</a:t>
            </a:r>
          </a:p>
          <a:p>
            <a:pPr algn="just" marL="859007" indent="-429504" lvl="1">
              <a:lnSpc>
                <a:spcPts val="5371"/>
              </a:lnSpc>
              <a:buFont typeface="Arial"/>
              <a:buChar char="•"/>
            </a:pPr>
            <a:r>
              <a:rPr lang="en-US" sz="3978" spc="238">
                <a:solidFill>
                  <a:srgbClr val="000000"/>
                </a:solidFill>
                <a:latin typeface="DM Sans Semi-Bold"/>
              </a:rPr>
              <a:t>Data Understanding</a:t>
            </a:r>
          </a:p>
          <a:p>
            <a:pPr algn="just" marL="859007" indent="-429504" lvl="1">
              <a:lnSpc>
                <a:spcPts val="5371"/>
              </a:lnSpc>
              <a:buFont typeface="Arial"/>
              <a:buChar char="•"/>
            </a:pPr>
            <a:r>
              <a:rPr lang="en-US" sz="3978" spc="238">
                <a:solidFill>
                  <a:srgbClr val="000000"/>
                </a:solidFill>
                <a:latin typeface="DM Sans Semi-Bold"/>
              </a:rPr>
              <a:t>Exploration Data</a:t>
            </a:r>
          </a:p>
          <a:p>
            <a:pPr algn="just" marL="859007" indent="-429504" lvl="1">
              <a:lnSpc>
                <a:spcPts val="5371"/>
              </a:lnSpc>
              <a:buFont typeface="Arial"/>
              <a:buChar char="•"/>
            </a:pPr>
            <a:r>
              <a:rPr lang="en-US" sz="3978" spc="238">
                <a:solidFill>
                  <a:srgbClr val="000000"/>
                </a:solidFill>
                <a:latin typeface="DM Sans Semi-Bold"/>
              </a:rPr>
              <a:t>Visualization</a:t>
            </a:r>
          </a:p>
          <a:p>
            <a:pPr algn="just">
              <a:lnSpc>
                <a:spcPts val="5371"/>
              </a:lnSpc>
            </a:pPr>
          </a:p>
          <a:p>
            <a:pPr algn="just">
              <a:lnSpc>
                <a:spcPts val="5371"/>
              </a:lnSpc>
            </a:pPr>
          </a:p>
          <a:p>
            <a:pPr algn="just" marL="0" indent="0" lvl="0">
              <a:lnSpc>
                <a:spcPts val="5371"/>
              </a:lnSpc>
              <a:spcBef>
                <a:spcPct val="0"/>
              </a:spcBef>
            </a:pPr>
          </a:p>
        </p:txBody>
      </p:sp>
      <p:sp>
        <p:nvSpPr>
          <p:cNvPr name="Freeform 5" id="5"/>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9" id="9"/>
          <p:cNvSpPr txBox="true"/>
          <p:nvPr/>
        </p:nvSpPr>
        <p:spPr>
          <a:xfrm rot="0">
            <a:off x="8971032" y="3768216"/>
            <a:ext cx="9316968" cy="5391555"/>
          </a:xfrm>
          <a:prstGeom prst="rect">
            <a:avLst/>
          </a:prstGeom>
        </p:spPr>
        <p:txBody>
          <a:bodyPr anchor="t" rtlCol="false" tIns="0" lIns="0" bIns="0" rIns="0">
            <a:spAutoFit/>
          </a:bodyPr>
          <a:lstStyle/>
          <a:p>
            <a:pPr algn="just" marL="859007" indent="-429504" lvl="1">
              <a:lnSpc>
                <a:spcPts val="5371"/>
              </a:lnSpc>
              <a:buFont typeface="Arial"/>
              <a:buChar char="•"/>
            </a:pPr>
            <a:r>
              <a:rPr lang="en-US" sz="3978" spc="238">
                <a:solidFill>
                  <a:srgbClr val="000000"/>
                </a:solidFill>
                <a:latin typeface="DM Sans Bold"/>
              </a:rPr>
              <a:t>Data Preprocessing</a:t>
            </a:r>
          </a:p>
          <a:p>
            <a:pPr marL="859007" indent="-429504" lvl="1">
              <a:lnSpc>
                <a:spcPts val="5371"/>
              </a:lnSpc>
              <a:buFont typeface="Arial"/>
              <a:buChar char="•"/>
            </a:pPr>
            <a:r>
              <a:rPr lang="en-US" sz="3978" spc="238">
                <a:solidFill>
                  <a:srgbClr val="000000"/>
                </a:solidFill>
                <a:latin typeface="DM Sans Bold"/>
              </a:rPr>
              <a:t>Data Modeling Machine Learning</a:t>
            </a:r>
          </a:p>
          <a:p>
            <a:pPr algn="just" marL="859007" indent="-429504" lvl="1">
              <a:lnSpc>
                <a:spcPts val="5371"/>
              </a:lnSpc>
              <a:buFont typeface="Arial"/>
              <a:buChar char="•"/>
            </a:pPr>
            <a:r>
              <a:rPr lang="en-US" sz="3978" spc="238">
                <a:solidFill>
                  <a:srgbClr val="000000"/>
                </a:solidFill>
                <a:latin typeface="DM Sans Bold"/>
              </a:rPr>
              <a:t>Conclusion</a:t>
            </a:r>
          </a:p>
          <a:p>
            <a:pPr algn="just">
              <a:lnSpc>
                <a:spcPts val="5371"/>
              </a:lnSpc>
            </a:pPr>
          </a:p>
          <a:p>
            <a:pPr algn="just">
              <a:lnSpc>
                <a:spcPts val="5371"/>
              </a:lnSpc>
            </a:pPr>
          </a:p>
          <a:p>
            <a:pPr algn="just">
              <a:lnSpc>
                <a:spcPts val="5371"/>
              </a:lnSpc>
            </a:pPr>
          </a:p>
          <a:p>
            <a:pPr algn="just" marL="0" indent="0" lvl="0">
              <a:lnSpc>
                <a:spcPts val="5371"/>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3365475" y="2638571"/>
            <a:ext cx="11557051" cy="6982185"/>
          </a:xfrm>
          <a:custGeom>
            <a:avLst/>
            <a:gdLst/>
            <a:ahLst/>
            <a:cxnLst/>
            <a:rect r="r" b="b" t="t" l="l"/>
            <a:pathLst>
              <a:path h="6982185" w="11557051">
                <a:moveTo>
                  <a:pt x="0" y="0"/>
                </a:moveTo>
                <a:lnTo>
                  <a:pt x="11557050" y="0"/>
                </a:lnTo>
                <a:lnTo>
                  <a:pt x="11557050" y="6982185"/>
                </a:lnTo>
                <a:lnTo>
                  <a:pt x="0" y="6982185"/>
                </a:lnTo>
                <a:lnTo>
                  <a:pt x="0" y="0"/>
                </a:lnTo>
                <a:close/>
              </a:path>
            </a:pathLst>
          </a:custGeom>
          <a:blipFill>
            <a:blip r:embed="rId3"/>
            <a:stretch>
              <a:fillRect l="0" t="0" r="0" b="0"/>
            </a:stretch>
          </a:blipFill>
        </p:spPr>
      </p:sp>
      <p:sp>
        <p:nvSpPr>
          <p:cNvPr name="TextBox 4" id="4"/>
          <p:cNvSpPr txBox="true"/>
          <p:nvPr/>
        </p:nvSpPr>
        <p:spPr>
          <a:xfrm rot="0">
            <a:off x="3476476" y="156624"/>
            <a:ext cx="11335047" cy="3428109"/>
          </a:xfrm>
          <a:prstGeom prst="rect">
            <a:avLst/>
          </a:prstGeom>
        </p:spPr>
        <p:txBody>
          <a:bodyPr anchor="t" rtlCol="false" tIns="0" lIns="0" bIns="0" rIns="0">
            <a:spAutoFit/>
          </a:bodyPr>
          <a:lstStyle/>
          <a:p>
            <a:pPr algn="ctr">
              <a:lnSpc>
                <a:spcPts val="9106"/>
              </a:lnSpc>
            </a:pPr>
            <a:r>
              <a:rPr lang="en-US" sz="6504">
                <a:solidFill>
                  <a:srgbClr val="000000"/>
                </a:solidFill>
                <a:latin typeface="DM Sans Bold"/>
              </a:rPr>
              <a:t>Machine Learning</a:t>
            </a:r>
            <a:r>
              <a:rPr lang="en-US" sz="6504">
                <a:solidFill>
                  <a:srgbClr val="000000"/>
                </a:solidFill>
                <a:latin typeface="DM Sans Bold"/>
              </a:rPr>
              <a:t> </a:t>
            </a:r>
          </a:p>
          <a:p>
            <a:pPr algn="ctr">
              <a:lnSpc>
                <a:spcPts val="9106"/>
              </a:lnSpc>
            </a:pPr>
            <a:r>
              <a:rPr lang="en-US" sz="6504">
                <a:solidFill>
                  <a:srgbClr val="000000"/>
                </a:solidFill>
                <a:latin typeface="DM Sans Bold"/>
              </a:rPr>
              <a:t>classification</a:t>
            </a:r>
          </a:p>
          <a:p>
            <a:pPr algn="ctr">
              <a:lnSpc>
                <a:spcPts val="9106"/>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3476476" y="2638571"/>
            <a:ext cx="11775294" cy="7388047"/>
          </a:xfrm>
          <a:custGeom>
            <a:avLst/>
            <a:gdLst/>
            <a:ahLst/>
            <a:cxnLst/>
            <a:rect r="r" b="b" t="t" l="l"/>
            <a:pathLst>
              <a:path h="7388047" w="11775294">
                <a:moveTo>
                  <a:pt x="0" y="0"/>
                </a:moveTo>
                <a:lnTo>
                  <a:pt x="11775294" y="0"/>
                </a:lnTo>
                <a:lnTo>
                  <a:pt x="11775294" y="7388047"/>
                </a:lnTo>
                <a:lnTo>
                  <a:pt x="0" y="7388047"/>
                </a:lnTo>
                <a:lnTo>
                  <a:pt x="0" y="0"/>
                </a:lnTo>
                <a:close/>
              </a:path>
            </a:pathLst>
          </a:custGeom>
          <a:blipFill>
            <a:blip r:embed="rId3"/>
            <a:stretch>
              <a:fillRect l="0" t="0" r="0" b="0"/>
            </a:stretch>
          </a:blipFill>
        </p:spPr>
      </p:sp>
      <p:sp>
        <p:nvSpPr>
          <p:cNvPr name="TextBox 4" id="4"/>
          <p:cNvSpPr txBox="true"/>
          <p:nvPr/>
        </p:nvSpPr>
        <p:spPr>
          <a:xfrm rot="0">
            <a:off x="3476476" y="86512"/>
            <a:ext cx="11335047" cy="3428109"/>
          </a:xfrm>
          <a:prstGeom prst="rect">
            <a:avLst/>
          </a:prstGeom>
        </p:spPr>
        <p:txBody>
          <a:bodyPr anchor="t" rtlCol="false" tIns="0" lIns="0" bIns="0" rIns="0">
            <a:spAutoFit/>
          </a:bodyPr>
          <a:lstStyle/>
          <a:p>
            <a:pPr algn="ctr">
              <a:lnSpc>
                <a:spcPts val="9106"/>
              </a:lnSpc>
            </a:pPr>
            <a:r>
              <a:rPr lang="en-US" sz="6504">
                <a:solidFill>
                  <a:srgbClr val="000000"/>
                </a:solidFill>
                <a:latin typeface="DM Sans Bold"/>
              </a:rPr>
              <a:t>Machine Learning</a:t>
            </a:r>
            <a:r>
              <a:rPr lang="en-US" sz="6504">
                <a:solidFill>
                  <a:srgbClr val="000000"/>
                </a:solidFill>
                <a:latin typeface="DM Sans Bold"/>
              </a:rPr>
              <a:t> </a:t>
            </a:r>
          </a:p>
          <a:p>
            <a:pPr algn="ctr">
              <a:lnSpc>
                <a:spcPts val="9106"/>
              </a:lnSpc>
            </a:pPr>
            <a:r>
              <a:rPr lang="en-US" sz="6504">
                <a:solidFill>
                  <a:srgbClr val="000000"/>
                </a:solidFill>
                <a:latin typeface="DM Sans Bold"/>
              </a:rPr>
              <a:t>classification</a:t>
            </a:r>
          </a:p>
          <a:p>
            <a:pPr algn="ctr">
              <a:lnSpc>
                <a:spcPts val="9106"/>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861015" y="2463290"/>
            <a:ext cx="14565971" cy="7011870"/>
          </a:xfrm>
          <a:custGeom>
            <a:avLst/>
            <a:gdLst/>
            <a:ahLst/>
            <a:cxnLst/>
            <a:rect r="r" b="b" t="t" l="l"/>
            <a:pathLst>
              <a:path h="7011870" w="14565971">
                <a:moveTo>
                  <a:pt x="0" y="0"/>
                </a:moveTo>
                <a:lnTo>
                  <a:pt x="14565970" y="0"/>
                </a:lnTo>
                <a:lnTo>
                  <a:pt x="14565970" y="7011870"/>
                </a:lnTo>
                <a:lnTo>
                  <a:pt x="0" y="7011870"/>
                </a:lnTo>
                <a:lnTo>
                  <a:pt x="0" y="0"/>
                </a:lnTo>
                <a:close/>
              </a:path>
            </a:pathLst>
          </a:custGeom>
          <a:blipFill>
            <a:blip r:embed="rId3"/>
            <a:stretch>
              <a:fillRect l="0" t="0" r="0" b="0"/>
            </a:stretch>
          </a:blipFill>
        </p:spPr>
      </p:sp>
      <p:sp>
        <p:nvSpPr>
          <p:cNvPr name="TextBox 4" id="4"/>
          <p:cNvSpPr txBox="true"/>
          <p:nvPr/>
        </p:nvSpPr>
        <p:spPr>
          <a:xfrm rot="0">
            <a:off x="3476476" y="191680"/>
            <a:ext cx="11335047" cy="3428109"/>
          </a:xfrm>
          <a:prstGeom prst="rect">
            <a:avLst/>
          </a:prstGeom>
        </p:spPr>
        <p:txBody>
          <a:bodyPr anchor="t" rtlCol="false" tIns="0" lIns="0" bIns="0" rIns="0">
            <a:spAutoFit/>
          </a:bodyPr>
          <a:lstStyle/>
          <a:p>
            <a:pPr algn="ctr">
              <a:lnSpc>
                <a:spcPts val="9106"/>
              </a:lnSpc>
            </a:pPr>
            <a:r>
              <a:rPr lang="en-US" sz="6504">
                <a:solidFill>
                  <a:srgbClr val="000000"/>
                </a:solidFill>
                <a:latin typeface="DM Sans Bold"/>
              </a:rPr>
              <a:t>Machine Learning</a:t>
            </a:r>
            <a:r>
              <a:rPr lang="en-US" sz="6504">
                <a:solidFill>
                  <a:srgbClr val="000000"/>
                </a:solidFill>
                <a:latin typeface="DM Sans Bold"/>
              </a:rPr>
              <a:t> </a:t>
            </a:r>
          </a:p>
          <a:p>
            <a:pPr algn="ctr">
              <a:lnSpc>
                <a:spcPts val="9106"/>
              </a:lnSpc>
            </a:pPr>
            <a:r>
              <a:rPr lang="en-US" sz="6504">
                <a:solidFill>
                  <a:srgbClr val="000000"/>
                </a:solidFill>
                <a:latin typeface="DM Sans Bold"/>
              </a:rPr>
              <a:t>classification</a:t>
            </a:r>
          </a:p>
          <a:p>
            <a:pPr algn="ctr">
              <a:lnSpc>
                <a:spcPts val="9106"/>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554178" y="2594677"/>
            <a:ext cx="13179644" cy="7263542"/>
          </a:xfrm>
          <a:custGeom>
            <a:avLst/>
            <a:gdLst/>
            <a:ahLst/>
            <a:cxnLst/>
            <a:rect r="r" b="b" t="t" l="l"/>
            <a:pathLst>
              <a:path h="7263542" w="13179644">
                <a:moveTo>
                  <a:pt x="0" y="0"/>
                </a:moveTo>
                <a:lnTo>
                  <a:pt x="13179644" y="0"/>
                </a:lnTo>
                <a:lnTo>
                  <a:pt x="13179644" y="7263542"/>
                </a:lnTo>
                <a:lnTo>
                  <a:pt x="0" y="7263542"/>
                </a:lnTo>
                <a:lnTo>
                  <a:pt x="0" y="0"/>
                </a:lnTo>
                <a:close/>
              </a:path>
            </a:pathLst>
          </a:custGeom>
          <a:blipFill>
            <a:blip r:embed="rId3"/>
            <a:stretch>
              <a:fillRect l="0" t="0" r="0" b="0"/>
            </a:stretch>
          </a:blipFill>
        </p:spPr>
      </p:sp>
      <p:sp>
        <p:nvSpPr>
          <p:cNvPr name="TextBox 4" id="4"/>
          <p:cNvSpPr txBox="true"/>
          <p:nvPr/>
        </p:nvSpPr>
        <p:spPr>
          <a:xfrm rot="0">
            <a:off x="5073501" y="127066"/>
            <a:ext cx="8140998" cy="2467611"/>
          </a:xfrm>
          <a:prstGeom prst="rect">
            <a:avLst/>
          </a:prstGeom>
        </p:spPr>
        <p:txBody>
          <a:bodyPr anchor="t" rtlCol="false" tIns="0" lIns="0" bIns="0" rIns="0">
            <a:spAutoFit/>
          </a:bodyPr>
          <a:lstStyle/>
          <a:p>
            <a:pPr algn="ctr">
              <a:lnSpc>
                <a:spcPts val="9939"/>
              </a:lnSpc>
              <a:spcBef>
                <a:spcPct val="0"/>
              </a:spcBef>
            </a:pPr>
            <a:r>
              <a:rPr lang="en-US" sz="7099">
                <a:solidFill>
                  <a:srgbClr val="000000"/>
                </a:solidFill>
                <a:latin typeface="DM Sans Bold"/>
              </a:rPr>
              <a:t>Machine Learning  </a:t>
            </a:r>
          </a:p>
          <a:p>
            <a:pPr algn="ctr">
              <a:lnSpc>
                <a:spcPts val="9939"/>
              </a:lnSpc>
              <a:spcBef>
                <a:spcPct val="0"/>
              </a:spcBef>
            </a:pPr>
            <a:r>
              <a:rPr lang="en-US" sz="7099">
                <a:solidFill>
                  <a:srgbClr val="000000"/>
                </a:solidFill>
                <a:latin typeface="DM Sans Bold"/>
              </a:rPr>
              <a:t>classification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4970220" y="2697429"/>
            <a:ext cx="8347560" cy="6998716"/>
          </a:xfrm>
          <a:custGeom>
            <a:avLst/>
            <a:gdLst/>
            <a:ahLst/>
            <a:cxnLst/>
            <a:rect r="r" b="b" t="t" l="l"/>
            <a:pathLst>
              <a:path h="6998716" w="8347560">
                <a:moveTo>
                  <a:pt x="0" y="0"/>
                </a:moveTo>
                <a:lnTo>
                  <a:pt x="8347560" y="0"/>
                </a:lnTo>
                <a:lnTo>
                  <a:pt x="8347560" y="6998716"/>
                </a:lnTo>
                <a:lnTo>
                  <a:pt x="0" y="6998716"/>
                </a:lnTo>
                <a:lnTo>
                  <a:pt x="0" y="0"/>
                </a:lnTo>
                <a:close/>
              </a:path>
            </a:pathLst>
          </a:custGeom>
          <a:blipFill>
            <a:blip r:embed="rId3"/>
            <a:stretch>
              <a:fillRect l="0" t="0" r="0" b="0"/>
            </a:stretch>
          </a:blipFill>
        </p:spPr>
      </p:sp>
      <p:sp>
        <p:nvSpPr>
          <p:cNvPr name="TextBox 4" id="4"/>
          <p:cNvSpPr txBox="true"/>
          <p:nvPr/>
        </p:nvSpPr>
        <p:spPr>
          <a:xfrm rot="0">
            <a:off x="4970220" y="229818"/>
            <a:ext cx="8140998" cy="2467611"/>
          </a:xfrm>
          <a:prstGeom prst="rect">
            <a:avLst/>
          </a:prstGeom>
        </p:spPr>
        <p:txBody>
          <a:bodyPr anchor="t" rtlCol="false" tIns="0" lIns="0" bIns="0" rIns="0">
            <a:spAutoFit/>
          </a:bodyPr>
          <a:lstStyle/>
          <a:p>
            <a:pPr algn="ctr">
              <a:lnSpc>
                <a:spcPts val="9939"/>
              </a:lnSpc>
              <a:spcBef>
                <a:spcPct val="0"/>
              </a:spcBef>
            </a:pPr>
            <a:r>
              <a:rPr lang="en-US" sz="7099">
                <a:solidFill>
                  <a:srgbClr val="000000"/>
                </a:solidFill>
                <a:latin typeface="DM Sans Bold"/>
              </a:rPr>
              <a:t>Machine Learning  </a:t>
            </a:r>
          </a:p>
          <a:p>
            <a:pPr algn="ctr">
              <a:lnSpc>
                <a:spcPts val="9939"/>
              </a:lnSpc>
              <a:spcBef>
                <a:spcPct val="0"/>
              </a:spcBef>
            </a:pPr>
            <a:r>
              <a:rPr lang="en-US" sz="7099">
                <a:solidFill>
                  <a:srgbClr val="000000"/>
                </a:solidFill>
                <a:latin typeface="DM Sans Bold"/>
              </a:rPr>
              <a:t>classification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4228309" y="3466736"/>
            <a:ext cx="9616484" cy="6199364"/>
          </a:xfrm>
          <a:custGeom>
            <a:avLst/>
            <a:gdLst/>
            <a:ahLst/>
            <a:cxnLst/>
            <a:rect r="r" b="b" t="t" l="l"/>
            <a:pathLst>
              <a:path h="6199364" w="9616484">
                <a:moveTo>
                  <a:pt x="0" y="0"/>
                </a:moveTo>
                <a:lnTo>
                  <a:pt x="9616484" y="0"/>
                </a:lnTo>
                <a:lnTo>
                  <a:pt x="9616484" y="6199364"/>
                </a:lnTo>
                <a:lnTo>
                  <a:pt x="0" y="6199364"/>
                </a:lnTo>
                <a:lnTo>
                  <a:pt x="0" y="0"/>
                </a:lnTo>
                <a:close/>
              </a:path>
            </a:pathLst>
          </a:custGeom>
          <a:blipFill>
            <a:blip r:embed="rId3"/>
            <a:stretch>
              <a:fillRect l="0" t="0" r="0" b="0"/>
            </a:stretch>
          </a:blipFill>
        </p:spPr>
      </p:sp>
      <p:sp>
        <p:nvSpPr>
          <p:cNvPr name="TextBox 4" id="4"/>
          <p:cNvSpPr txBox="true"/>
          <p:nvPr/>
        </p:nvSpPr>
        <p:spPr>
          <a:xfrm rot="0">
            <a:off x="3212693" y="285750"/>
            <a:ext cx="11862613" cy="33870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Machine Learning</a:t>
            </a:r>
            <a:r>
              <a:rPr lang="en-US" sz="9000">
                <a:solidFill>
                  <a:srgbClr val="000000"/>
                </a:solidFill>
                <a:latin typeface="DM Sans Bold"/>
              </a:rPr>
              <a:t> </a:t>
            </a:r>
          </a:p>
          <a:p>
            <a:pPr algn="ctr">
              <a:lnSpc>
                <a:spcPts val="8730"/>
              </a:lnSpc>
            </a:pPr>
            <a:r>
              <a:rPr lang="en-US" sz="9000">
                <a:solidFill>
                  <a:srgbClr val="000000"/>
                </a:solidFill>
                <a:latin typeface="DM Sans Bold"/>
              </a:rPr>
              <a:t>classification</a:t>
            </a:r>
          </a:p>
          <a:p>
            <a:pPr algn="ctr">
              <a:lnSpc>
                <a:spcPts val="8730"/>
              </a:lnSpc>
            </a:pPr>
          </a:p>
        </p:txBody>
      </p:sp>
      <p:sp>
        <p:nvSpPr>
          <p:cNvPr name="TextBox 5" id="5"/>
          <p:cNvSpPr txBox="true"/>
          <p:nvPr/>
        </p:nvSpPr>
        <p:spPr>
          <a:xfrm rot="0">
            <a:off x="-1341181" y="2778579"/>
            <a:ext cx="11778398" cy="555450"/>
          </a:xfrm>
          <a:prstGeom prst="rect">
            <a:avLst/>
          </a:prstGeom>
        </p:spPr>
        <p:txBody>
          <a:bodyPr anchor="t" rtlCol="false" tIns="0" lIns="0" bIns="0" rIns="0">
            <a:spAutoFit/>
          </a:bodyPr>
          <a:lstStyle/>
          <a:p>
            <a:pPr algn="ctr">
              <a:lnSpc>
                <a:spcPts val="4512"/>
              </a:lnSpc>
              <a:spcBef>
                <a:spcPct val="0"/>
              </a:spcBef>
            </a:pPr>
            <a:r>
              <a:rPr lang="en-US" sz="3342" spc="200">
                <a:solidFill>
                  <a:srgbClr val="000000"/>
                </a:solidFill>
                <a:latin typeface="DM Sans"/>
              </a:rPr>
              <a:t>Comparing The Accuration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793860" y="3238185"/>
            <a:ext cx="14700281" cy="6020115"/>
          </a:xfrm>
          <a:custGeom>
            <a:avLst/>
            <a:gdLst/>
            <a:ahLst/>
            <a:cxnLst/>
            <a:rect r="r" b="b" t="t" l="l"/>
            <a:pathLst>
              <a:path h="6020115" w="14700281">
                <a:moveTo>
                  <a:pt x="0" y="0"/>
                </a:moveTo>
                <a:lnTo>
                  <a:pt x="14700280" y="0"/>
                </a:lnTo>
                <a:lnTo>
                  <a:pt x="14700280" y="6020115"/>
                </a:lnTo>
                <a:lnTo>
                  <a:pt x="0" y="6020115"/>
                </a:lnTo>
                <a:lnTo>
                  <a:pt x="0" y="0"/>
                </a:lnTo>
                <a:close/>
              </a:path>
            </a:pathLst>
          </a:custGeom>
          <a:blipFill>
            <a:blip r:embed="rId3"/>
            <a:stretch>
              <a:fillRect l="0" t="0" r="0" b="0"/>
            </a:stretch>
          </a:blipFill>
        </p:spPr>
      </p:sp>
      <p:sp>
        <p:nvSpPr>
          <p:cNvPr name="TextBox 4" id="4"/>
          <p:cNvSpPr txBox="true"/>
          <p:nvPr/>
        </p:nvSpPr>
        <p:spPr>
          <a:xfrm rot="0">
            <a:off x="3212693" y="285750"/>
            <a:ext cx="11862613" cy="33870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Machine Learning</a:t>
            </a:r>
            <a:r>
              <a:rPr lang="en-US" sz="9000">
                <a:solidFill>
                  <a:srgbClr val="000000"/>
                </a:solidFill>
                <a:latin typeface="DM Sans Bold"/>
              </a:rPr>
              <a:t> </a:t>
            </a:r>
          </a:p>
          <a:p>
            <a:pPr algn="ctr">
              <a:lnSpc>
                <a:spcPts val="8730"/>
              </a:lnSpc>
            </a:pPr>
            <a:r>
              <a:rPr lang="en-US" sz="9000">
                <a:solidFill>
                  <a:srgbClr val="000000"/>
                </a:solidFill>
                <a:latin typeface="DM Sans Bold"/>
              </a:rPr>
              <a:t>classification</a:t>
            </a:r>
          </a:p>
          <a:p>
            <a:pPr algn="ctr">
              <a:lnSpc>
                <a:spcPts val="8730"/>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59771" y="3079219"/>
            <a:ext cx="13568458" cy="6433320"/>
          </a:xfrm>
          <a:custGeom>
            <a:avLst/>
            <a:gdLst/>
            <a:ahLst/>
            <a:cxnLst/>
            <a:rect r="r" b="b" t="t" l="l"/>
            <a:pathLst>
              <a:path h="6433320" w="13568458">
                <a:moveTo>
                  <a:pt x="0" y="0"/>
                </a:moveTo>
                <a:lnTo>
                  <a:pt x="13568458" y="0"/>
                </a:lnTo>
                <a:lnTo>
                  <a:pt x="13568458" y="6433320"/>
                </a:lnTo>
                <a:lnTo>
                  <a:pt x="0" y="6433320"/>
                </a:lnTo>
                <a:lnTo>
                  <a:pt x="0" y="0"/>
                </a:lnTo>
                <a:close/>
              </a:path>
            </a:pathLst>
          </a:custGeom>
          <a:blipFill>
            <a:blip r:embed="rId3"/>
            <a:stretch>
              <a:fillRect l="0" t="0" r="0" b="0"/>
            </a:stretch>
          </a:blipFill>
        </p:spPr>
      </p:sp>
      <p:sp>
        <p:nvSpPr>
          <p:cNvPr name="TextBox 4" id="4"/>
          <p:cNvSpPr txBox="true"/>
          <p:nvPr/>
        </p:nvSpPr>
        <p:spPr>
          <a:xfrm rot="0">
            <a:off x="3212693" y="285750"/>
            <a:ext cx="11862613" cy="33870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Machine Learning</a:t>
            </a:r>
            <a:r>
              <a:rPr lang="en-US" sz="9000">
                <a:solidFill>
                  <a:srgbClr val="000000"/>
                </a:solidFill>
                <a:latin typeface="DM Sans Bold"/>
              </a:rPr>
              <a:t> </a:t>
            </a:r>
          </a:p>
          <a:p>
            <a:pPr algn="ctr">
              <a:lnSpc>
                <a:spcPts val="8730"/>
              </a:lnSpc>
            </a:pPr>
            <a:r>
              <a:rPr lang="en-US" sz="9000">
                <a:solidFill>
                  <a:srgbClr val="000000"/>
                </a:solidFill>
                <a:latin typeface="DM Sans Bold"/>
              </a:rPr>
              <a:t>classification</a:t>
            </a:r>
          </a:p>
          <a:p>
            <a:pPr algn="ctr">
              <a:lnSpc>
                <a:spcPts val="8730"/>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739187" y="3009360"/>
            <a:ext cx="14809627" cy="6248940"/>
          </a:xfrm>
          <a:custGeom>
            <a:avLst/>
            <a:gdLst/>
            <a:ahLst/>
            <a:cxnLst/>
            <a:rect r="r" b="b" t="t" l="l"/>
            <a:pathLst>
              <a:path h="6248940" w="14809627">
                <a:moveTo>
                  <a:pt x="0" y="0"/>
                </a:moveTo>
                <a:lnTo>
                  <a:pt x="14809626" y="0"/>
                </a:lnTo>
                <a:lnTo>
                  <a:pt x="14809626" y="6248940"/>
                </a:lnTo>
                <a:lnTo>
                  <a:pt x="0" y="6248940"/>
                </a:lnTo>
                <a:lnTo>
                  <a:pt x="0" y="0"/>
                </a:lnTo>
                <a:close/>
              </a:path>
            </a:pathLst>
          </a:custGeom>
          <a:blipFill>
            <a:blip r:embed="rId3"/>
            <a:stretch>
              <a:fillRect l="0" t="0" r="0" b="0"/>
            </a:stretch>
          </a:blipFill>
        </p:spPr>
      </p:sp>
      <p:sp>
        <p:nvSpPr>
          <p:cNvPr name="TextBox 4" id="4"/>
          <p:cNvSpPr txBox="true"/>
          <p:nvPr/>
        </p:nvSpPr>
        <p:spPr>
          <a:xfrm rot="0">
            <a:off x="3212693" y="285750"/>
            <a:ext cx="11862613" cy="33870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Machine Learning</a:t>
            </a:r>
            <a:r>
              <a:rPr lang="en-US" sz="9000">
                <a:solidFill>
                  <a:srgbClr val="000000"/>
                </a:solidFill>
                <a:latin typeface="DM Sans Bold"/>
              </a:rPr>
              <a:t> </a:t>
            </a:r>
          </a:p>
          <a:p>
            <a:pPr algn="ctr">
              <a:lnSpc>
                <a:spcPts val="8730"/>
              </a:lnSpc>
            </a:pPr>
            <a:r>
              <a:rPr lang="en-US" sz="9000">
                <a:solidFill>
                  <a:srgbClr val="000000"/>
                </a:solidFill>
                <a:latin typeface="DM Sans Bold"/>
              </a:rPr>
              <a:t>classification</a:t>
            </a:r>
          </a:p>
          <a:p>
            <a:pPr algn="ctr">
              <a:lnSpc>
                <a:spcPts val="8730"/>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024731" y="2807970"/>
            <a:ext cx="14238538" cy="6751031"/>
          </a:xfrm>
          <a:custGeom>
            <a:avLst/>
            <a:gdLst/>
            <a:ahLst/>
            <a:cxnLst/>
            <a:rect r="r" b="b" t="t" l="l"/>
            <a:pathLst>
              <a:path h="6751031" w="14238538">
                <a:moveTo>
                  <a:pt x="0" y="0"/>
                </a:moveTo>
                <a:lnTo>
                  <a:pt x="14238538" y="0"/>
                </a:lnTo>
                <a:lnTo>
                  <a:pt x="14238538" y="6751032"/>
                </a:lnTo>
                <a:lnTo>
                  <a:pt x="0" y="6751032"/>
                </a:lnTo>
                <a:lnTo>
                  <a:pt x="0" y="0"/>
                </a:lnTo>
                <a:close/>
              </a:path>
            </a:pathLst>
          </a:custGeom>
          <a:blipFill>
            <a:blip r:embed="rId3"/>
            <a:stretch>
              <a:fillRect l="0" t="0" r="0" b="0"/>
            </a:stretch>
          </a:blipFill>
        </p:spPr>
      </p:sp>
      <p:sp>
        <p:nvSpPr>
          <p:cNvPr name="TextBox 4" id="4"/>
          <p:cNvSpPr txBox="true"/>
          <p:nvPr/>
        </p:nvSpPr>
        <p:spPr>
          <a:xfrm rot="0">
            <a:off x="3212693" y="285750"/>
            <a:ext cx="11862613" cy="33870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Machine Learning</a:t>
            </a:r>
            <a:r>
              <a:rPr lang="en-US" sz="9000">
                <a:solidFill>
                  <a:srgbClr val="000000"/>
                </a:solidFill>
                <a:latin typeface="DM Sans Bold"/>
              </a:rPr>
              <a:t> </a:t>
            </a:r>
          </a:p>
          <a:p>
            <a:pPr algn="ctr">
              <a:lnSpc>
                <a:spcPts val="8730"/>
              </a:lnSpc>
            </a:pPr>
            <a:r>
              <a:rPr lang="en-US" sz="9000">
                <a:solidFill>
                  <a:srgbClr val="000000"/>
                </a:solidFill>
                <a:latin typeface="DM Sans Bold"/>
              </a:rPr>
              <a:t>classification</a:t>
            </a:r>
          </a:p>
          <a:p>
            <a:pPr algn="ctr">
              <a:lnSpc>
                <a:spcPts val="873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103363" y="3915450"/>
            <a:ext cx="14046607" cy="22821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Business </a:t>
            </a:r>
          </a:p>
          <a:p>
            <a:pPr algn="ctr">
              <a:lnSpc>
                <a:spcPts val="8730"/>
              </a:lnSpc>
            </a:pPr>
            <a:r>
              <a:rPr lang="en-US" sz="9000">
                <a:solidFill>
                  <a:srgbClr val="000000"/>
                </a:solidFill>
                <a:latin typeface="DM Sans Bold"/>
              </a:rPr>
              <a:t>Understanding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599148" y="2557537"/>
            <a:ext cx="15089703" cy="6700763"/>
          </a:xfrm>
          <a:custGeom>
            <a:avLst/>
            <a:gdLst/>
            <a:ahLst/>
            <a:cxnLst/>
            <a:rect r="r" b="b" t="t" l="l"/>
            <a:pathLst>
              <a:path h="6700763" w="15089703">
                <a:moveTo>
                  <a:pt x="0" y="0"/>
                </a:moveTo>
                <a:lnTo>
                  <a:pt x="15089704" y="0"/>
                </a:lnTo>
                <a:lnTo>
                  <a:pt x="15089704" y="6700763"/>
                </a:lnTo>
                <a:lnTo>
                  <a:pt x="0" y="6700763"/>
                </a:lnTo>
                <a:lnTo>
                  <a:pt x="0" y="0"/>
                </a:lnTo>
                <a:close/>
              </a:path>
            </a:pathLst>
          </a:custGeom>
          <a:blipFill>
            <a:blip r:embed="rId3"/>
            <a:stretch>
              <a:fillRect l="0" t="0" r="0" b="0"/>
            </a:stretch>
          </a:blipFill>
        </p:spPr>
      </p:sp>
      <p:sp>
        <p:nvSpPr>
          <p:cNvPr name="TextBox 4" id="4"/>
          <p:cNvSpPr txBox="true"/>
          <p:nvPr/>
        </p:nvSpPr>
        <p:spPr>
          <a:xfrm rot="0">
            <a:off x="3212693" y="285750"/>
            <a:ext cx="11862613" cy="33870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Machine Learning</a:t>
            </a:r>
            <a:r>
              <a:rPr lang="en-US" sz="9000">
                <a:solidFill>
                  <a:srgbClr val="000000"/>
                </a:solidFill>
                <a:latin typeface="DM Sans Bold"/>
              </a:rPr>
              <a:t> </a:t>
            </a:r>
          </a:p>
          <a:p>
            <a:pPr algn="ctr">
              <a:lnSpc>
                <a:spcPts val="8730"/>
              </a:lnSpc>
            </a:pPr>
            <a:r>
              <a:rPr lang="en-US" sz="9000">
                <a:solidFill>
                  <a:srgbClr val="000000"/>
                </a:solidFill>
                <a:latin typeface="DM Sans Bold"/>
              </a:rPr>
              <a:t>classification</a:t>
            </a:r>
          </a:p>
          <a:p>
            <a:pPr algn="ctr">
              <a:lnSpc>
                <a:spcPts val="8730"/>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570823" y="2675575"/>
            <a:ext cx="15146354" cy="7181461"/>
          </a:xfrm>
          <a:custGeom>
            <a:avLst/>
            <a:gdLst/>
            <a:ahLst/>
            <a:cxnLst/>
            <a:rect r="r" b="b" t="t" l="l"/>
            <a:pathLst>
              <a:path h="7181461" w="15146354">
                <a:moveTo>
                  <a:pt x="0" y="0"/>
                </a:moveTo>
                <a:lnTo>
                  <a:pt x="15146354" y="0"/>
                </a:lnTo>
                <a:lnTo>
                  <a:pt x="15146354" y="7181461"/>
                </a:lnTo>
                <a:lnTo>
                  <a:pt x="0" y="7181461"/>
                </a:lnTo>
                <a:lnTo>
                  <a:pt x="0" y="0"/>
                </a:lnTo>
                <a:close/>
              </a:path>
            </a:pathLst>
          </a:custGeom>
          <a:blipFill>
            <a:blip r:embed="rId3"/>
            <a:stretch>
              <a:fillRect l="0" t="0" r="0" b="0"/>
            </a:stretch>
          </a:blipFill>
        </p:spPr>
      </p:sp>
      <p:sp>
        <p:nvSpPr>
          <p:cNvPr name="TextBox 4" id="4"/>
          <p:cNvSpPr txBox="true"/>
          <p:nvPr/>
        </p:nvSpPr>
        <p:spPr>
          <a:xfrm rot="0">
            <a:off x="3212693" y="285750"/>
            <a:ext cx="11862613" cy="33870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Machine Learning</a:t>
            </a:r>
            <a:r>
              <a:rPr lang="en-US" sz="9000">
                <a:solidFill>
                  <a:srgbClr val="000000"/>
                </a:solidFill>
                <a:latin typeface="DM Sans Bold"/>
              </a:rPr>
              <a:t> </a:t>
            </a:r>
          </a:p>
          <a:p>
            <a:pPr algn="ctr">
              <a:lnSpc>
                <a:spcPts val="8730"/>
              </a:lnSpc>
            </a:pPr>
            <a:r>
              <a:rPr lang="en-US" sz="9000">
                <a:solidFill>
                  <a:srgbClr val="000000"/>
                </a:solidFill>
                <a:latin typeface="DM Sans Bold"/>
              </a:rPr>
              <a:t>classification</a:t>
            </a:r>
          </a:p>
          <a:p>
            <a:pPr algn="ctr">
              <a:lnSpc>
                <a:spcPts val="8730"/>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66289" y="3148969"/>
            <a:ext cx="16155422" cy="6109331"/>
          </a:xfrm>
          <a:custGeom>
            <a:avLst/>
            <a:gdLst/>
            <a:ahLst/>
            <a:cxnLst/>
            <a:rect r="r" b="b" t="t" l="l"/>
            <a:pathLst>
              <a:path h="6109331" w="16155422">
                <a:moveTo>
                  <a:pt x="0" y="0"/>
                </a:moveTo>
                <a:lnTo>
                  <a:pt x="16155422" y="0"/>
                </a:lnTo>
                <a:lnTo>
                  <a:pt x="16155422" y="6109331"/>
                </a:lnTo>
                <a:lnTo>
                  <a:pt x="0" y="6109331"/>
                </a:lnTo>
                <a:lnTo>
                  <a:pt x="0" y="0"/>
                </a:lnTo>
                <a:close/>
              </a:path>
            </a:pathLst>
          </a:custGeom>
          <a:blipFill>
            <a:blip r:embed="rId3"/>
            <a:stretch>
              <a:fillRect l="0" t="0" r="0" b="0"/>
            </a:stretch>
          </a:blipFill>
        </p:spPr>
      </p:sp>
      <p:sp>
        <p:nvSpPr>
          <p:cNvPr name="TextBox 4" id="4"/>
          <p:cNvSpPr txBox="true"/>
          <p:nvPr/>
        </p:nvSpPr>
        <p:spPr>
          <a:xfrm rot="0">
            <a:off x="3212693" y="285750"/>
            <a:ext cx="11862613" cy="33870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Machine Learning</a:t>
            </a:r>
            <a:r>
              <a:rPr lang="en-US" sz="9000">
                <a:solidFill>
                  <a:srgbClr val="000000"/>
                </a:solidFill>
                <a:latin typeface="DM Sans Bold"/>
              </a:rPr>
              <a:t> </a:t>
            </a:r>
          </a:p>
          <a:p>
            <a:pPr algn="ctr">
              <a:lnSpc>
                <a:spcPts val="8730"/>
              </a:lnSpc>
            </a:pPr>
            <a:r>
              <a:rPr lang="en-US" sz="9000">
                <a:solidFill>
                  <a:srgbClr val="000000"/>
                </a:solidFill>
                <a:latin typeface="DM Sans Bold"/>
              </a:rPr>
              <a:t>classification</a:t>
            </a:r>
          </a:p>
          <a:p>
            <a:pPr algn="ctr">
              <a:lnSpc>
                <a:spcPts val="8730"/>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4677955" y="1580440"/>
            <a:ext cx="10368777" cy="8459132"/>
          </a:xfrm>
          <a:custGeom>
            <a:avLst/>
            <a:gdLst/>
            <a:ahLst/>
            <a:cxnLst/>
            <a:rect r="r" b="b" t="t" l="l"/>
            <a:pathLst>
              <a:path h="8459132" w="10368777">
                <a:moveTo>
                  <a:pt x="0" y="0"/>
                </a:moveTo>
                <a:lnTo>
                  <a:pt x="10368777" y="0"/>
                </a:lnTo>
                <a:lnTo>
                  <a:pt x="10368777" y="8459132"/>
                </a:lnTo>
                <a:lnTo>
                  <a:pt x="0" y="8459132"/>
                </a:lnTo>
                <a:lnTo>
                  <a:pt x="0" y="0"/>
                </a:lnTo>
                <a:close/>
              </a:path>
            </a:pathLst>
          </a:custGeom>
          <a:blipFill>
            <a:blip r:embed="rId3"/>
            <a:stretch>
              <a:fillRect l="0" t="0" r="0" b="0"/>
            </a:stretch>
          </a:blipFill>
        </p:spPr>
      </p:sp>
      <p:sp>
        <p:nvSpPr>
          <p:cNvPr name="TextBox 4" id="4"/>
          <p:cNvSpPr txBox="true"/>
          <p:nvPr/>
        </p:nvSpPr>
        <p:spPr>
          <a:xfrm rot="0">
            <a:off x="5374211" y="123825"/>
            <a:ext cx="7539578" cy="2150001"/>
          </a:xfrm>
          <a:prstGeom prst="rect">
            <a:avLst/>
          </a:prstGeom>
        </p:spPr>
        <p:txBody>
          <a:bodyPr anchor="t" rtlCol="false" tIns="0" lIns="0" bIns="0" rIns="0">
            <a:spAutoFit/>
          </a:bodyPr>
          <a:lstStyle/>
          <a:p>
            <a:pPr algn="ctr">
              <a:lnSpc>
                <a:spcPts val="5548"/>
              </a:lnSpc>
            </a:pPr>
            <a:r>
              <a:rPr lang="en-US" sz="5720">
                <a:solidFill>
                  <a:srgbClr val="000000"/>
                </a:solidFill>
                <a:latin typeface="DM Sans Bold"/>
              </a:rPr>
              <a:t>Machine Learning</a:t>
            </a:r>
            <a:r>
              <a:rPr lang="en-US" sz="5720">
                <a:solidFill>
                  <a:srgbClr val="000000"/>
                </a:solidFill>
                <a:latin typeface="DM Sans Bold"/>
              </a:rPr>
              <a:t> </a:t>
            </a:r>
          </a:p>
          <a:p>
            <a:pPr algn="ctr">
              <a:lnSpc>
                <a:spcPts val="5548"/>
              </a:lnSpc>
            </a:pPr>
            <a:r>
              <a:rPr lang="en-US" sz="5720">
                <a:solidFill>
                  <a:srgbClr val="000000"/>
                </a:solidFill>
                <a:latin typeface="DM Sans Bold"/>
              </a:rPr>
              <a:t>classification</a:t>
            </a:r>
          </a:p>
          <a:p>
            <a:pPr algn="ctr">
              <a:lnSpc>
                <a:spcPts val="5548"/>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444214" y="2798427"/>
            <a:ext cx="8978013" cy="3901078"/>
          </a:xfrm>
          <a:custGeom>
            <a:avLst/>
            <a:gdLst/>
            <a:ahLst/>
            <a:cxnLst/>
            <a:rect r="r" b="b" t="t" l="l"/>
            <a:pathLst>
              <a:path h="3901078" w="8978013">
                <a:moveTo>
                  <a:pt x="0" y="0"/>
                </a:moveTo>
                <a:lnTo>
                  <a:pt x="8978013" y="0"/>
                </a:lnTo>
                <a:lnTo>
                  <a:pt x="8978013" y="3901079"/>
                </a:lnTo>
                <a:lnTo>
                  <a:pt x="0" y="3901079"/>
                </a:lnTo>
                <a:lnTo>
                  <a:pt x="0" y="0"/>
                </a:lnTo>
                <a:close/>
              </a:path>
            </a:pathLst>
          </a:custGeom>
          <a:blipFill>
            <a:blip r:embed="rId3"/>
            <a:stretch>
              <a:fillRect l="0" t="0" r="0" b="0"/>
            </a:stretch>
          </a:blipFill>
        </p:spPr>
      </p:sp>
      <p:sp>
        <p:nvSpPr>
          <p:cNvPr name="Freeform 4" id="4"/>
          <p:cNvSpPr/>
          <p:nvPr/>
        </p:nvSpPr>
        <p:spPr>
          <a:xfrm flipH="false" flipV="false" rot="0">
            <a:off x="8302239" y="5917281"/>
            <a:ext cx="8957061" cy="3824982"/>
          </a:xfrm>
          <a:custGeom>
            <a:avLst/>
            <a:gdLst/>
            <a:ahLst/>
            <a:cxnLst/>
            <a:rect r="r" b="b" t="t" l="l"/>
            <a:pathLst>
              <a:path h="3824982" w="8957061">
                <a:moveTo>
                  <a:pt x="0" y="0"/>
                </a:moveTo>
                <a:lnTo>
                  <a:pt x="8957061" y="0"/>
                </a:lnTo>
                <a:lnTo>
                  <a:pt x="8957061" y="3824982"/>
                </a:lnTo>
                <a:lnTo>
                  <a:pt x="0" y="3824982"/>
                </a:lnTo>
                <a:lnTo>
                  <a:pt x="0" y="0"/>
                </a:lnTo>
                <a:close/>
              </a:path>
            </a:pathLst>
          </a:custGeom>
          <a:blipFill>
            <a:blip r:embed="rId4"/>
            <a:stretch>
              <a:fillRect l="0" t="0" r="0" b="0"/>
            </a:stretch>
          </a:blipFill>
        </p:spPr>
      </p:sp>
      <p:sp>
        <p:nvSpPr>
          <p:cNvPr name="TextBox 5" id="5"/>
          <p:cNvSpPr txBox="true"/>
          <p:nvPr/>
        </p:nvSpPr>
        <p:spPr>
          <a:xfrm rot="0">
            <a:off x="3212693" y="285750"/>
            <a:ext cx="11862613" cy="33870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Machine Learning</a:t>
            </a:r>
            <a:r>
              <a:rPr lang="en-US" sz="9000">
                <a:solidFill>
                  <a:srgbClr val="000000"/>
                </a:solidFill>
                <a:latin typeface="DM Sans Bold"/>
              </a:rPr>
              <a:t> </a:t>
            </a:r>
          </a:p>
          <a:p>
            <a:pPr algn="ctr">
              <a:lnSpc>
                <a:spcPts val="8730"/>
              </a:lnSpc>
            </a:pPr>
            <a:r>
              <a:rPr lang="en-US" sz="9000">
                <a:solidFill>
                  <a:srgbClr val="000000"/>
                </a:solidFill>
                <a:latin typeface="DM Sans Bold"/>
              </a:rPr>
              <a:t>Testing Prediction </a:t>
            </a:r>
          </a:p>
          <a:p>
            <a:pPr algn="ctr">
              <a:lnSpc>
                <a:spcPts val="8730"/>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4045986" y="1884045"/>
            <a:ext cx="10379004" cy="8068303"/>
          </a:xfrm>
          <a:custGeom>
            <a:avLst/>
            <a:gdLst/>
            <a:ahLst/>
            <a:cxnLst/>
            <a:rect r="r" b="b" t="t" l="l"/>
            <a:pathLst>
              <a:path h="8068303" w="10379004">
                <a:moveTo>
                  <a:pt x="0" y="0"/>
                </a:moveTo>
                <a:lnTo>
                  <a:pt x="10379005" y="0"/>
                </a:lnTo>
                <a:lnTo>
                  <a:pt x="10379005" y="8068303"/>
                </a:lnTo>
                <a:lnTo>
                  <a:pt x="0" y="8068303"/>
                </a:lnTo>
                <a:lnTo>
                  <a:pt x="0" y="0"/>
                </a:lnTo>
                <a:close/>
              </a:path>
            </a:pathLst>
          </a:custGeom>
          <a:blipFill>
            <a:blip r:embed="rId3"/>
            <a:stretch>
              <a:fillRect l="0" t="0" r="0" b="0"/>
            </a:stretch>
          </a:blipFill>
        </p:spPr>
      </p:sp>
      <p:sp>
        <p:nvSpPr>
          <p:cNvPr name="TextBox 4" id="4"/>
          <p:cNvSpPr txBox="true"/>
          <p:nvPr/>
        </p:nvSpPr>
        <p:spPr>
          <a:xfrm rot="0">
            <a:off x="-3912429" y="609600"/>
            <a:ext cx="26112859" cy="945847"/>
          </a:xfrm>
          <a:prstGeom prst="rect">
            <a:avLst/>
          </a:prstGeom>
        </p:spPr>
        <p:txBody>
          <a:bodyPr anchor="t" rtlCol="false" tIns="0" lIns="0" bIns="0" rIns="0">
            <a:spAutoFit/>
          </a:bodyPr>
          <a:lstStyle/>
          <a:p>
            <a:pPr algn="ctr">
              <a:lnSpc>
                <a:spcPts val="7054"/>
              </a:lnSpc>
            </a:pPr>
            <a:r>
              <a:rPr lang="en-US" sz="7272">
                <a:solidFill>
                  <a:srgbClr val="000000"/>
                </a:solidFill>
                <a:latin typeface="DM Sans Bold"/>
              </a:rPr>
              <a:t>Machine Learning</a:t>
            </a:r>
            <a:r>
              <a:rPr lang="en-US" sz="7272">
                <a:solidFill>
                  <a:srgbClr val="000000"/>
                </a:solidFill>
                <a:latin typeface="DM Sans Bold"/>
              </a:rPr>
              <a:t> </a:t>
            </a:r>
            <a:r>
              <a:rPr lang="en-US" sz="7272">
                <a:solidFill>
                  <a:srgbClr val="000000"/>
                </a:solidFill>
                <a:latin typeface="DM Sans Bold"/>
              </a:rPr>
              <a:t>Compare Prediction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3912429" y="609600"/>
            <a:ext cx="26112859" cy="945847"/>
          </a:xfrm>
          <a:prstGeom prst="rect">
            <a:avLst/>
          </a:prstGeom>
        </p:spPr>
        <p:txBody>
          <a:bodyPr anchor="t" rtlCol="false" tIns="0" lIns="0" bIns="0" rIns="0">
            <a:spAutoFit/>
          </a:bodyPr>
          <a:lstStyle/>
          <a:p>
            <a:pPr algn="ctr">
              <a:lnSpc>
                <a:spcPts val="7054"/>
              </a:lnSpc>
            </a:pPr>
            <a:r>
              <a:rPr lang="en-US" sz="7272">
                <a:solidFill>
                  <a:srgbClr val="000000"/>
                </a:solidFill>
                <a:latin typeface="DM Sans Bold"/>
              </a:rPr>
              <a:t>Conclusion</a:t>
            </a:r>
          </a:p>
        </p:txBody>
      </p:sp>
      <p:sp>
        <p:nvSpPr>
          <p:cNvPr name="TextBox 4" id="4"/>
          <p:cNvSpPr txBox="true"/>
          <p:nvPr/>
        </p:nvSpPr>
        <p:spPr>
          <a:xfrm rot="0">
            <a:off x="2147610" y="2424964"/>
            <a:ext cx="13992781" cy="6089265"/>
          </a:xfrm>
          <a:prstGeom prst="rect">
            <a:avLst/>
          </a:prstGeom>
        </p:spPr>
        <p:txBody>
          <a:bodyPr anchor="t" rtlCol="false" tIns="0" lIns="0" bIns="0" rIns="0">
            <a:spAutoFit/>
          </a:bodyPr>
          <a:lstStyle/>
          <a:p>
            <a:pPr algn="ctr" marL="0" indent="0" lvl="0">
              <a:lnSpc>
                <a:spcPts val="4879"/>
              </a:lnSpc>
              <a:spcBef>
                <a:spcPct val="0"/>
              </a:spcBef>
            </a:pPr>
            <a:r>
              <a:rPr lang="en-US" sz="3614" spc="216">
                <a:solidFill>
                  <a:srgbClr val="000000"/>
                </a:solidFill>
                <a:latin typeface="DM Sans"/>
              </a:rPr>
              <a:t>Stroke adalah suatu kondisi kesehatan yang terjadi ketika aliran darah ke otak terganggu atau terputus, yang dapat mengakibatkan kerusakan pada sel-sel otak. Langkah-langkah pencegahan dan pengobatan segera sangat penting untuk mengurangi dampak dan bahaya stroke  Melalui hasil uji coba visualisasi dan prediksi yang telah di lakukan dapat dilihat bahwasannya  dari kedua model algoritma yang dilakukan untuk pengujian , model prediksi yang memiliki nilai performa akurasi paling tinggi ialah Decision Tree dengan hasil akurasi sebesar 95%</a:t>
            </a:r>
          </a:p>
        </p:txBody>
      </p:sp>
      <p:sp>
        <p:nvSpPr>
          <p:cNvPr name="Freeform 5" id="5"/>
          <p:cNvSpPr/>
          <p:nvPr/>
        </p:nvSpPr>
        <p:spPr>
          <a:xfrm flipH="false" flipV="false" rot="0">
            <a:off x="16841619" y="851422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17259300" y="-1011975"/>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745152" y="925830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745152" y="-1363854"/>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
        <p:nvSpPr>
          <p:cNvPr name="TextBox 17" id="17"/>
          <p:cNvSpPr txBox="true"/>
          <p:nvPr/>
        </p:nvSpPr>
        <p:spPr>
          <a:xfrm rot="0">
            <a:off x="4860641" y="6811335"/>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ea typeface="DM Sans Bold"/>
              </a:rPr>
              <a:t>LOPYU!💖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4935825" y="0"/>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86649" y="2367068"/>
            <a:ext cx="5956731" cy="6527925"/>
          </a:xfrm>
          <a:custGeom>
            <a:avLst/>
            <a:gdLst/>
            <a:ahLst/>
            <a:cxnLst/>
            <a:rect r="r" b="b" t="t" l="l"/>
            <a:pathLst>
              <a:path h="6527925" w="5956731">
                <a:moveTo>
                  <a:pt x="0" y="0"/>
                </a:moveTo>
                <a:lnTo>
                  <a:pt x="5956731" y="0"/>
                </a:lnTo>
                <a:lnTo>
                  <a:pt x="5956731" y="6527925"/>
                </a:lnTo>
                <a:lnTo>
                  <a:pt x="0" y="65279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16487" y="2328968"/>
            <a:ext cx="11778398" cy="4357000"/>
          </a:xfrm>
          <a:prstGeom prst="rect">
            <a:avLst/>
          </a:prstGeom>
        </p:spPr>
        <p:txBody>
          <a:bodyPr anchor="t" rtlCol="false" tIns="0" lIns="0" bIns="0" rIns="0">
            <a:spAutoFit/>
          </a:bodyPr>
          <a:lstStyle/>
          <a:p>
            <a:pPr algn="ctr">
              <a:lnSpc>
                <a:spcPts val="3837"/>
              </a:lnSpc>
            </a:pPr>
            <a:r>
              <a:rPr lang="en-US" sz="2842" spc="170">
                <a:solidFill>
                  <a:srgbClr val="000000"/>
                </a:solidFill>
                <a:latin typeface="DM Sans"/>
              </a:rPr>
              <a:t>Menurut Organisasi Kesehatan Dunia (WHO) stroke adalah penyebab kematian nomor dua secara global, bertanggung jawab atas sekitar 11% dari total kematian. Stroke merupakan kondisi ketika suplai darah ke bagian otak terganggu atau berkurang, yang mengakibatkan jaringan otak tidak mendapatkan oksigen. Stroke merupakan penyakit serius yang dapat menyebabkan kecacatan dan membahayakan nyawa.</a:t>
            </a:r>
          </a:p>
          <a:p>
            <a:pPr algn="ctr">
              <a:lnSpc>
                <a:spcPts val="3837"/>
              </a:lnSpc>
            </a:pPr>
          </a:p>
          <a:p>
            <a:pPr algn="ctr" marL="0" indent="0" lvl="0">
              <a:lnSpc>
                <a:spcPts val="3837"/>
              </a:lnSpc>
              <a:spcBef>
                <a:spcPct val="0"/>
              </a:spcBef>
            </a:pPr>
            <a:r>
              <a:rPr lang="en-US" sz="2842" spc="170">
                <a:solidFill>
                  <a:srgbClr val="000000"/>
                </a:solidFill>
                <a:latin typeface="DM Sans"/>
              </a:rPr>
              <a:t> </a:t>
            </a:r>
          </a:p>
        </p:txBody>
      </p:sp>
      <p:sp>
        <p:nvSpPr>
          <p:cNvPr name="TextBox 6" id="6"/>
          <p:cNvSpPr txBox="true"/>
          <p:nvPr/>
        </p:nvSpPr>
        <p:spPr>
          <a:xfrm rot="0">
            <a:off x="620509" y="535324"/>
            <a:ext cx="14046607" cy="1177253"/>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Business Understanding</a:t>
            </a:r>
          </a:p>
        </p:txBody>
      </p:sp>
      <p:sp>
        <p:nvSpPr>
          <p:cNvPr name="TextBox 7" id="7"/>
          <p:cNvSpPr txBox="true"/>
          <p:nvPr/>
        </p:nvSpPr>
        <p:spPr>
          <a:xfrm rot="0">
            <a:off x="2508250" y="6358983"/>
            <a:ext cx="11778398" cy="2899317"/>
          </a:xfrm>
          <a:prstGeom prst="rect">
            <a:avLst/>
          </a:prstGeom>
        </p:spPr>
        <p:txBody>
          <a:bodyPr anchor="t" rtlCol="false" tIns="0" lIns="0" bIns="0" rIns="0">
            <a:spAutoFit/>
          </a:bodyPr>
          <a:lstStyle/>
          <a:p>
            <a:pPr algn="ctr" marL="0" indent="0" lvl="0">
              <a:lnSpc>
                <a:spcPts val="3837"/>
              </a:lnSpc>
              <a:spcBef>
                <a:spcPct val="0"/>
              </a:spcBef>
            </a:pPr>
            <a:r>
              <a:rPr lang="en-US" sz="2842" spc="170">
                <a:solidFill>
                  <a:srgbClr val="000000"/>
                </a:solidFill>
                <a:latin typeface="DM Sans"/>
              </a:rPr>
              <a:t>Stroke dapat disebabkan oleah banyak hal mulai dari hypertensi, obesitas, rokok dan sebagainya. Didalam dunia kesehatan, memahami dan memprediksi penyakit memiliki peran yang sangat penting dalam dunia kesehatan, karena dapat dilakukannya pencegahan yang lebih efektif dan evifien saat terkena sebuah penyakit.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704330" y="420001"/>
            <a:ext cx="17366013" cy="2188730"/>
          </a:xfrm>
          <a:prstGeom prst="rect">
            <a:avLst/>
          </a:prstGeom>
        </p:spPr>
        <p:txBody>
          <a:bodyPr anchor="t" rtlCol="false" tIns="0" lIns="0" bIns="0" rIns="0">
            <a:spAutoFit/>
          </a:bodyPr>
          <a:lstStyle/>
          <a:p>
            <a:pPr algn="ctr">
              <a:lnSpc>
                <a:spcPts val="5626"/>
              </a:lnSpc>
            </a:pPr>
            <a:r>
              <a:rPr lang="en-US" sz="5800">
                <a:solidFill>
                  <a:srgbClr val="000000"/>
                </a:solidFill>
                <a:latin typeface="DM Sans Bold"/>
              </a:rPr>
              <a:t>Decision Tree &amp; K-Nearest Neighbors Classification</a:t>
            </a:r>
          </a:p>
          <a:p>
            <a:pPr algn="ctr">
              <a:lnSpc>
                <a:spcPts val="5626"/>
              </a:lnSpc>
            </a:pPr>
          </a:p>
        </p:txBody>
      </p:sp>
      <p:sp>
        <p:nvSpPr>
          <p:cNvPr name="TextBox 4" id="4"/>
          <p:cNvSpPr txBox="true"/>
          <p:nvPr/>
        </p:nvSpPr>
        <p:spPr>
          <a:xfrm rot="0">
            <a:off x="398261" y="2570632"/>
            <a:ext cx="11778398" cy="2899317"/>
          </a:xfrm>
          <a:prstGeom prst="rect">
            <a:avLst/>
          </a:prstGeom>
        </p:spPr>
        <p:txBody>
          <a:bodyPr anchor="t" rtlCol="false" tIns="0" lIns="0" bIns="0" rIns="0">
            <a:spAutoFit/>
          </a:bodyPr>
          <a:lstStyle/>
          <a:p>
            <a:pPr algn="ctr">
              <a:lnSpc>
                <a:spcPts val="3837"/>
              </a:lnSpc>
            </a:pPr>
            <a:r>
              <a:rPr lang="en-US" sz="2842" spc="170">
                <a:solidFill>
                  <a:srgbClr val="000000"/>
                </a:solidFill>
                <a:latin typeface="DM Sans"/>
              </a:rPr>
              <a:t>Decision Tree</a:t>
            </a:r>
          </a:p>
          <a:p>
            <a:pPr algn="ctr">
              <a:lnSpc>
                <a:spcPts val="3837"/>
              </a:lnSpc>
              <a:spcBef>
                <a:spcPct val="0"/>
              </a:spcBef>
            </a:pPr>
            <a:r>
              <a:rPr lang="en-US" sz="2842" spc="170">
                <a:solidFill>
                  <a:srgbClr val="000000"/>
                </a:solidFill>
                <a:latin typeface="DM Sans"/>
              </a:rPr>
              <a:t>adalah suatu model prediktif dalam analisis data yang digunakan untuk membuat keputusan berdasarkan serangkaian aturan atau kondisi. Model ini menggambarkan pilihan dan konsekuensi dari suatu keputusan dalam bentuk struktur pohon.</a:t>
            </a:r>
          </a:p>
        </p:txBody>
      </p:sp>
      <p:sp>
        <p:nvSpPr>
          <p:cNvPr name="TextBox 5" id="5"/>
          <p:cNvSpPr txBox="true"/>
          <p:nvPr/>
        </p:nvSpPr>
        <p:spPr>
          <a:xfrm rot="0">
            <a:off x="4883285" y="5926389"/>
            <a:ext cx="11778398" cy="3385211"/>
          </a:xfrm>
          <a:prstGeom prst="rect">
            <a:avLst/>
          </a:prstGeom>
        </p:spPr>
        <p:txBody>
          <a:bodyPr anchor="t" rtlCol="false" tIns="0" lIns="0" bIns="0" rIns="0">
            <a:spAutoFit/>
          </a:bodyPr>
          <a:lstStyle/>
          <a:p>
            <a:pPr algn="ctr">
              <a:lnSpc>
                <a:spcPts val="3837"/>
              </a:lnSpc>
            </a:pPr>
            <a:r>
              <a:rPr lang="en-US" sz="2842" spc="170">
                <a:solidFill>
                  <a:srgbClr val="000000"/>
                </a:solidFill>
                <a:latin typeface="DM Sans"/>
              </a:rPr>
              <a:t>K-Nearest Neighbors Classification</a:t>
            </a:r>
          </a:p>
          <a:p>
            <a:pPr algn="ctr">
              <a:lnSpc>
                <a:spcPts val="3837"/>
              </a:lnSpc>
              <a:spcBef>
                <a:spcPct val="0"/>
              </a:spcBef>
            </a:pPr>
            <a:r>
              <a:rPr lang="en-US" sz="2842" spc="170">
                <a:solidFill>
                  <a:srgbClr val="000000"/>
                </a:solidFill>
                <a:latin typeface="DM Sans"/>
              </a:rPr>
              <a:t>K-Nearest Neighbors (KNN) adalah suatu metode klasifikasi dalam machine learning yang beroperasi berdasarkan prinsip bahwa data yang serupa akan berada dalam jarak yang dekat satu sama lain. Dalam KNN, suatu titik data diklasifikasikan berdasarkan mayoritas label dari k titik tetangga terdekatnya dalam ruang fitur.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0" y="3915450"/>
            <a:ext cx="11862613" cy="22821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Data </a:t>
            </a:r>
          </a:p>
          <a:p>
            <a:pPr algn="ctr">
              <a:lnSpc>
                <a:spcPts val="8730"/>
              </a:lnSpc>
            </a:pPr>
            <a:r>
              <a:rPr lang="en-US" sz="9000">
                <a:solidFill>
                  <a:srgbClr val="000000"/>
                </a:solidFill>
                <a:latin typeface="DM Sans Bold"/>
              </a:rPr>
              <a:t>Understanding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6349951" y="1849465"/>
            <a:ext cx="11938049" cy="8190345"/>
          </a:xfrm>
          <a:custGeom>
            <a:avLst/>
            <a:gdLst/>
            <a:ahLst/>
            <a:cxnLst/>
            <a:rect r="r" b="b" t="t" l="l"/>
            <a:pathLst>
              <a:path h="8190345" w="11938049">
                <a:moveTo>
                  <a:pt x="0" y="0"/>
                </a:moveTo>
                <a:lnTo>
                  <a:pt x="11938049" y="0"/>
                </a:lnTo>
                <a:lnTo>
                  <a:pt x="11938049" y="8190345"/>
                </a:lnTo>
                <a:lnTo>
                  <a:pt x="0" y="8190345"/>
                </a:lnTo>
                <a:lnTo>
                  <a:pt x="0" y="0"/>
                </a:lnTo>
                <a:close/>
              </a:path>
            </a:pathLst>
          </a:custGeom>
          <a:blipFill>
            <a:blip r:embed="rId3"/>
            <a:stretch>
              <a:fillRect l="0" t="0" r="0" b="0"/>
            </a:stretch>
          </a:blipFill>
        </p:spPr>
      </p:sp>
      <p:sp>
        <p:nvSpPr>
          <p:cNvPr name="TextBox 4" id="4"/>
          <p:cNvSpPr txBox="true"/>
          <p:nvPr/>
        </p:nvSpPr>
        <p:spPr>
          <a:xfrm rot="0">
            <a:off x="3378428" y="368372"/>
            <a:ext cx="11862613" cy="11772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Data Understanding</a:t>
            </a:r>
          </a:p>
        </p:txBody>
      </p:sp>
      <p:sp>
        <p:nvSpPr>
          <p:cNvPr name="TextBox 5" id="5"/>
          <p:cNvSpPr txBox="true"/>
          <p:nvPr/>
        </p:nvSpPr>
        <p:spPr>
          <a:xfrm rot="0">
            <a:off x="365205" y="3165643"/>
            <a:ext cx="5530776" cy="4842895"/>
          </a:xfrm>
          <a:prstGeom prst="rect">
            <a:avLst/>
          </a:prstGeom>
        </p:spPr>
        <p:txBody>
          <a:bodyPr anchor="t" rtlCol="false" tIns="0" lIns="0" bIns="0" rIns="0">
            <a:spAutoFit/>
          </a:bodyPr>
          <a:lstStyle/>
          <a:p>
            <a:pPr algn="ctr">
              <a:lnSpc>
                <a:spcPts val="3837"/>
              </a:lnSpc>
              <a:spcBef>
                <a:spcPct val="0"/>
              </a:spcBef>
            </a:pPr>
            <a:r>
              <a:rPr lang="en-US" sz="2842" spc="170">
                <a:solidFill>
                  <a:srgbClr val="000000"/>
                </a:solidFill>
                <a:latin typeface="DM Sans"/>
              </a:rPr>
              <a:t>data set yang digunakan ialah healthcare-dataset-stroke-data.csv, dengan judul utama Stroke Prediction Dataset. Pada Dataset tersebut terdapat 12 columns, dan 5111 rows, yang mana terdiri dari 7 columns kategorikal dan 5 columns numerik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802165" y="1956385"/>
            <a:ext cx="15621800" cy="6374230"/>
          </a:xfrm>
          <a:custGeom>
            <a:avLst/>
            <a:gdLst/>
            <a:ahLst/>
            <a:cxnLst/>
            <a:rect r="r" b="b" t="t" l="l"/>
            <a:pathLst>
              <a:path h="6374230" w="15621800">
                <a:moveTo>
                  <a:pt x="0" y="0"/>
                </a:moveTo>
                <a:lnTo>
                  <a:pt x="15621799" y="0"/>
                </a:lnTo>
                <a:lnTo>
                  <a:pt x="15621799" y="6374230"/>
                </a:lnTo>
                <a:lnTo>
                  <a:pt x="0" y="6374230"/>
                </a:lnTo>
                <a:lnTo>
                  <a:pt x="0" y="0"/>
                </a:lnTo>
                <a:close/>
              </a:path>
            </a:pathLst>
          </a:custGeom>
          <a:blipFill>
            <a:blip r:embed="rId3"/>
            <a:stretch>
              <a:fillRect l="0" t="0" r="-2853" b="0"/>
            </a:stretch>
          </a:blipFill>
        </p:spPr>
      </p:sp>
      <p:sp>
        <p:nvSpPr>
          <p:cNvPr name="TextBox 4" id="4"/>
          <p:cNvSpPr txBox="true"/>
          <p:nvPr/>
        </p:nvSpPr>
        <p:spPr>
          <a:xfrm rot="0">
            <a:off x="3378428" y="368372"/>
            <a:ext cx="11862613" cy="1177290"/>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Data Understanding</a:t>
            </a:r>
          </a:p>
        </p:txBody>
      </p:sp>
      <p:sp>
        <p:nvSpPr>
          <p:cNvPr name="TextBox 5" id="5"/>
          <p:cNvSpPr txBox="true"/>
          <p:nvPr/>
        </p:nvSpPr>
        <p:spPr>
          <a:xfrm rot="0">
            <a:off x="5480902" y="8518433"/>
            <a:ext cx="11778398" cy="1441633"/>
          </a:xfrm>
          <a:prstGeom prst="rect">
            <a:avLst/>
          </a:prstGeom>
        </p:spPr>
        <p:txBody>
          <a:bodyPr anchor="t" rtlCol="false" tIns="0" lIns="0" bIns="0" rIns="0">
            <a:spAutoFit/>
          </a:bodyPr>
          <a:lstStyle/>
          <a:p>
            <a:pPr algn="ctr">
              <a:lnSpc>
                <a:spcPts val="3837"/>
              </a:lnSpc>
            </a:pPr>
            <a:r>
              <a:rPr lang="en-US" sz="2842" spc="170">
                <a:solidFill>
                  <a:srgbClr val="000000"/>
                </a:solidFill>
                <a:latin typeface="DM Sans"/>
              </a:rPr>
              <a:t>Sumber Dataset (healthcare-dataset-stroke-data.csv)</a:t>
            </a:r>
          </a:p>
          <a:p>
            <a:pPr algn="ctr">
              <a:lnSpc>
                <a:spcPts val="3837"/>
              </a:lnSpc>
              <a:spcBef>
                <a:spcPct val="0"/>
              </a:spcBef>
            </a:pPr>
            <a:r>
              <a:rPr lang="en-US" sz="2842" spc="170">
                <a:solidFill>
                  <a:srgbClr val="000000"/>
                </a:solidFill>
                <a:latin typeface="DM Sans"/>
              </a:rPr>
              <a:t>https://www.kaggle.com/datasets/fedesoriano/stroke-prediction-dataset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DAF2le-x2lI</dc:identifier>
  <dcterms:modified xsi:type="dcterms:W3CDTF">2011-08-01T06:04:30Z</dcterms:modified>
  <cp:revision>1</cp:revision>
  <dc:title>Blue Doodle Project Presentation</dc:title>
</cp:coreProperties>
</file>